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321" r:id="rId3"/>
    <p:sldId id="296" r:id="rId4"/>
    <p:sldId id="295" r:id="rId5"/>
    <p:sldId id="297" r:id="rId6"/>
    <p:sldId id="298" r:id="rId7"/>
    <p:sldId id="299" r:id="rId8"/>
    <p:sldId id="300" r:id="rId9"/>
    <p:sldId id="301" r:id="rId10"/>
    <p:sldId id="302" r:id="rId11"/>
    <p:sldId id="303" r:id="rId12"/>
    <p:sldId id="304" r:id="rId13"/>
    <p:sldId id="344" r:id="rId14"/>
    <p:sldId id="305" r:id="rId15"/>
    <p:sldId id="345" r:id="rId16"/>
    <p:sldId id="346" r:id="rId17"/>
    <p:sldId id="347" r:id="rId18"/>
    <p:sldId id="348" r:id="rId19"/>
    <p:sldId id="349" r:id="rId20"/>
    <p:sldId id="320" r:id="rId21"/>
    <p:sldId id="333" r:id="rId22"/>
    <p:sldId id="334" r:id="rId23"/>
    <p:sldId id="335" r:id="rId24"/>
    <p:sldId id="336" r:id="rId25"/>
    <p:sldId id="337" r:id="rId26"/>
    <p:sldId id="338" r:id="rId27"/>
    <p:sldId id="339" r:id="rId28"/>
    <p:sldId id="340" r:id="rId29"/>
    <p:sldId id="341" r:id="rId30"/>
    <p:sldId id="342" r:id="rId31"/>
    <p:sldId id="343" r:id="rId32"/>
    <p:sldId id="311" r:id="rId33"/>
    <p:sldId id="312" r:id="rId34"/>
    <p:sldId id="313" r:id="rId35"/>
    <p:sldId id="318" r:id="rId36"/>
    <p:sldId id="317" r:id="rId37"/>
    <p:sldId id="322" r:id="rId38"/>
    <p:sldId id="367" r:id="rId39"/>
    <p:sldId id="371" r:id="rId40"/>
    <p:sldId id="368" r:id="rId41"/>
    <p:sldId id="369" r:id="rId42"/>
    <p:sldId id="370" r:id="rId43"/>
    <p:sldId id="372" r:id="rId44"/>
    <p:sldId id="373" r:id="rId45"/>
    <p:sldId id="323" r:id="rId46"/>
    <p:sldId id="324" r:id="rId47"/>
    <p:sldId id="325" r:id="rId48"/>
    <p:sldId id="326" r:id="rId49"/>
    <p:sldId id="327" r:id="rId50"/>
    <p:sldId id="328" r:id="rId51"/>
    <p:sldId id="329" r:id="rId52"/>
    <p:sldId id="330" r:id="rId53"/>
    <p:sldId id="331" r:id="rId54"/>
    <p:sldId id="332" r:id="rId55"/>
    <p:sldId id="350" r:id="rId56"/>
    <p:sldId id="351" r:id="rId57"/>
    <p:sldId id="352" r:id="rId58"/>
    <p:sldId id="353" r:id="rId59"/>
    <p:sldId id="354" r:id="rId60"/>
    <p:sldId id="355" r:id="rId61"/>
    <p:sldId id="356" r:id="rId62"/>
    <p:sldId id="357" r:id="rId63"/>
    <p:sldId id="358" r:id="rId64"/>
    <p:sldId id="359" r:id="rId65"/>
    <p:sldId id="360" r:id="rId66"/>
    <p:sldId id="361" r:id="rId67"/>
    <p:sldId id="362" r:id="rId68"/>
    <p:sldId id="363" r:id="rId69"/>
    <p:sldId id="364" r:id="rId70"/>
    <p:sldId id="365" r:id="rId71"/>
    <p:sldId id="366"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9" d="100"/>
          <a:sy n="109" d="100"/>
        </p:scale>
        <p:origin x="1674"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256988-1848-454E-A8EC-6FE3965F463D}" type="datetimeFigureOut">
              <a:rPr lang="en-US" smtClean="0"/>
              <a:t>10/17/2024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E2C941-B874-40AB-90AF-D4EC20D35D85}" type="slidenum">
              <a:rPr lang="en-US" smtClean="0"/>
              <a:t>‹#›</a:t>
            </a:fld>
            <a:endParaRPr lang="en-US"/>
          </a:p>
        </p:txBody>
      </p:sp>
    </p:spTree>
    <p:extLst>
      <p:ext uri="{BB962C8B-B14F-4D97-AF65-F5344CB8AC3E}">
        <p14:creationId xmlns:p14="http://schemas.microsoft.com/office/powerpoint/2010/main" val="3033468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0BC727E-75D5-46C1-9BCA-DDE3B4078735}" type="slidenum">
              <a:rPr lang="en-US" smtClean="0"/>
              <a:pPr/>
              <a:t>2</a:t>
            </a:fld>
            <a:endParaRPr lang="en-US"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GB" smtClean="0">
              <a:latin typeface="Arial" charset="0"/>
            </a:endParaRPr>
          </a:p>
        </p:txBody>
      </p:sp>
    </p:spTree>
    <p:extLst>
      <p:ext uri="{BB962C8B-B14F-4D97-AF65-F5344CB8AC3E}">
        <p14:creationId xmlns:p14="http://schemas.microsoft.com/office/powerpoint/2010/main" val="1308852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D92C3339-B738-49CD-B7ED-F0ADD4F6FC33}" type="slidenum">
              <a:rPr lang="en-US" smtClean="0"/>
              <a:pPr/>
              <a:t>11</a:t>
            </a:fld>
            <a:endParaRPr lang="en-US"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59FA3B49-1429-445D-9F50-80C8CC48BDF7}" type="slidenum">
              <a:rPr lang="en-US" smtClean="0"/>
              <a:pPr/>
              <a:t>12</a:t>
            </a:fld>
            <a:endParaRPr lang="en-US" smtClean="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0BC727E-75D5-46C1-9BCA-DDE3B4078735}" type="slidenum">
              <a:rPr lang="en-US" smtClean="0"/>
              <a:pPr/>
              <a:t>13</a:t>
            </a:fld>
            <a:endParaRPr lang="en-US"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GB" smtClean="0">
              <a:latin typeface="Arial" charset="0"/>
            </a:endParaRPr>
          </a:p>
        </p:txBody>
      </p:sp>
    </p:spTree>
    <p:extLst>
      <p:ext uri="{BB962C8B-B14F-4D97-AF65-F5344CB8AC3E}">
        <p14:creationId xmlns:p14="http://schemas.microsoft.com/office/powerpoint/2010/main" val="2286852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273FF958-5269-4ABE-9C94-1FB8A5CA5E72}" type="slidenum">
              <a:rPr lang="en-US" smtClean="0"/>
              <a:pPr/>
              <a:t>14</a:t>
            </a:fld>
            <a:endParaRPr 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8596535E-4CD1-4D1A-8CE6-8FE05442B8D8}" type="slidenum">
              <a:rPr lang="en-US" smtClean="0"/>
              <a:pPr/>
              <a:t>15</a:t>
            </a:fld>
            <a:endParaRPr lang="en-US"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2782197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D2BA234A-6783-40BE-9146-FEA5F9283379}" type="slidenum">
              <a:rPr lang="en-US" smtClean="0"/>
              <a:pPr/>
              <a:t>16</a:t>
            </a:fld>
            <a:endParaRPr 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3232100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A98CDB65-A851-4FFE-A143-03C7C7A8F295}" type="slidenum">
              <a:rPr lang="en-US" smtClean="0"/>
              <a:pPr/>
              <a:t>17</a:t>
            </a:fld>
            <a:endParaRPr lang="en-US" smtClean="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2529370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4997B178-E4C8-480F-8D59-22CBE4C84FE8}" type="slidenum">
              <a:rPr lang="en-US" smtClean="0"/>
              <a:pPr/>
              <a:t>18</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3049571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1B5607B5-1F13-4132-AB7C-72F0DCA208BA}" type="slidenum">
              <a:rPr lang="en-US" smtClean="0"/>
              <a:pPr/>
              <a:t>19</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4001582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273FF958-5269-4ABE-9C94-1FB8A5CA5E72}" type="slidenum">
              <a:rPr lang="en-US" smtClean="0"/>
              <a:pPr/>
              <a:t>20</a:t>
            </a:fld>
            <a:endParaRPr 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BFDD64C6-AA0F-437B-A029-C4BE1A2F8900}" type="slidenum">
              <a:rPr lang="en-US" smtClean="0"/>
              <a:pPr/>
              <a:t>3</a:t>
            </a:fld>
            <a:endParaRPr lang="en-US"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n-GB" smtClean="0">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273FF958-5269-4ABE-9C94-1FB8A5CA5E72}" type="slidenum">
              <a:rPr lang="en-US" smtClean="0"/>
              <a:pPr/>
              <a:t>21</a:t>
            </a:fld>
            <a:endParaRPr 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1942685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273FF958-5269-4ABE-9C94-1FB8A5CA5E72}" type="slidenum">
              <a:rPr lang="en-US" smtClean="0"/>
              <a:pPr/>
              <a:t>22</a:t>
            </a:fld>
            <a:endParaRPr 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429037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273FF958-5269-4ABE-9C94-1FB8A5CA5E72}" type="slidenum">
              <a:rPr lang="en-US" smtClean="0"/>
              <a:pPr/>
              <a:t>23</a:t>
            </a:fld>
            <a:endParaRPr 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3499183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273FF958-5269-4ABE-9C94-1FB8A5CA5E72}" type="slidenum">
              <a:rPr lang="en-US" smtClean="0"/>
              <a:pPr/>
              <a:t>24</a:t>
            </a:fld>
            <a:endParaRPr 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1765232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273FF958-5269-4ABE-9C94-1FB8A5CA5E72}" type="slidenum">
              <a:rPr lang="en-US" smtClean="0"/>
              <a:pPr/>
              <a:t>25</a:t>
            </a:fld>
            <a:endParaRPr 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1746526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273FF958-5269-4ABE-9C94-1FB8A5CA5E72}" type="slidenum">
              <a:rPr lang="en-US" smtClean="0"/>
              <a:pPr/>
              <a:t>26</a:t>
            </a:fld>
            <a:endParaRPr 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538794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273FF958-5269-4ABE-9C94-1FB8A5CA5E72}" type="slidenum">
              <a:rPr lang="en-US" smtClean="0"/>
              <a:pPr/>
              <a:t>27</a:t>
            </a:fld>
            <a:endParaRPr 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1867429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273FF958-5269-4ABE-9C94-1FB8A5CA5E72}" type="slidenum">
              <a:rPr lang="en-US" smtClean="0"/>
              <a:pPr/>
              <a:t>28</a:t>
            </a:fld>
            <a:endParaRPr 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2541890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273FF958-5269-4ABE-9C94-1FB8A5CA5E72}" type="slidenum">
              <a:rPr lang="en-US" smtClean="0"/>
              <a:pPr/>
              <a:t>29</a:t>
            </a:fld>
            <a:endParaRPr 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3936551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273FF958-5269-4ABE-9C94-1FB8A5CA5E72}" type="slidenum">
              <a:rPr lang="en-US" smtClean="0"/>
              <a:pPr/>
              <a:t>30</a:t>
            </a:fld>
            <a:endParaRPr 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3529690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0BC727E-75D5-46C1-9BCA-DDE3B4078735}" type="slidenum">
              <a:rPr lang="en-US" smtClean="0"/>
              <a:pPr/>
              <a:t>4</a:t>
            </a:fld>
            <a:endParaRPr lang="en-US"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GB" smtClean="0">
              <a:latin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273FF958-5269-4ABE-9C94-1FB8A5CA5E72}" type="slidenum">
              <a:rPr lang="en-US" smtClean="0"/>
              <a:pPr/>
              <a:t>31</a:t>
            </a:fld>
            <a:endParaRPr 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2534913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553D15ED-FDE2-4E63-A14E-C7320D29C33D}" type="slidenum">
              <a:rPr lang="en-US" smtClean="0"/>
              <a:pPr/>
              <a:t>33</a:t>
            </a:fld>
            <a:endParaRPr lang="en-US"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27331200-87C5-424A-8297-EE36FC31E942}" type="slidenum">
              <a:rPr lang="en-US" smtClean="0"/>
              <a:pPr/>
              <a:t>34</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27331200-87C5-424A-8297-EE36FC31E942}" type="slidenum">
              <a:rPr lang="en-US" smtClean="0"/>
              <a:pPr/>
              <a:t>35</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27331200-87C5-424A-8297-EE36FC31E942}" type="slidenum">
              <a:rPr lang="en-US" smtClean="0"/>
              <a:pPr/>
              <a:t>36</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27331200-87C5-424A-8297-EE36FC31E942}" type="slidenum">
              <a:rPr lang="en-US" smtClean="0"/>
              <a:pPr/>
              <a:t>37</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225058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27331200-87C5-424A-8297-EE36FC31E942}" type="slidenum">
              <a:rPr lang="en-US" smtClean="0"/>
              <a:pPr/>
              <a:t>38</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1065166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27331200-87C5-424A-8297-EE36FC31E942}" type="slidenum">
              <a:rPr lang="en-US" smtClean="0"/>
              <a:pPr/>
              <a:t>39</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31552371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27331200-87C5-424A-8297-EE36FC31E942}" type="slidenum">
              <a:rPr lang="en-US" smtClean="0"/>
              <a:pPr/>
              <a:t>40</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7735920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27331200-87C5-424A-8297-EE36FC31E942}" type="slidenum">
              <a:rPr lang="en-US" smtClean="0"/>
              <a:pPr/>
              <a:t>41</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1075028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5</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27331200-87C5-424A-8297-EE36FC31E942}" type="slidenum">
              <a:rPr lang="en-US" smtClean="0"/>
              <a:pPr/>
              <a:t>42</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7124195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27331200-87C5-424A-8297-EE36FC31E942}" type="slidenum">
              <a:rPr lang="en-US" smtClean="0"/>
              <a:pPr/>
              <a:t>43</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18805289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27331200-87C5-424A-8297-EE36FC31E942}" type="slidenum">
              <a:rPr lang="en-US" smtClean="0"/>
              <a:pPr/>
              <a:t>44</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3565784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45</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18961233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46</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41964146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47</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40219454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48</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6838887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49</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42527004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50</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3709513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51</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93903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C7262C69-42E0-4E55-A8F8-814A7090B1FF}" type="slidenum">
              <a:rPr lang="en-US" smtClean="0"/>
              <a:pPr/>
              <a:t>6</a:t>
            </a:fld>
            <a:endParaRPr lang="en-US"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52</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11249288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53</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25575063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54</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22118322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55</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4267739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56</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32482137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57</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33257097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58</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42333584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59</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22642330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60</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36933677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61</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4115291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D14A23BE-722D-44FA-8A16-E54B69C5AAE4}" type="slidenum">
              <a:rPr lang="en-US" smtClean="0"/>
              <a:pPr/>
              <a:t>7</a:t>
            </a:fld>
            <a:endParaRPr lang="en-US"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62</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24976130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63</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40238657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64</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32966963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65</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24037021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66</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16864644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67</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21686572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68</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28079921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69</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20957093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70</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21228294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A5B4AB4-3DCE-4B48-88D6-7080913CDF80}" type="slidenum">
              <a:rPr lang="en-US" smtClean="0"/>
              <a:pPr/>
              <a:t>71</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extLst>
      <p:ext uri="{BB962C8B-B14F-4D97-AF65-F5344CB8AC3E}">
        <p14:creationId xmlns:p14="http://schemas.microsoft.com/office/powerpoint/2010/main" val="3387576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1CAB1510-F751-4A65-8F5A-AE96BF7F576C}" type="slidenum">
              <a:rPr lang="en-US" smtClean="0"/>
              <a:pPr/>
              <a:t>8</a:t>
            </a:fld>
            <a:endParaRPr lang="en-US"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3B5D9AFA-239B-4F05-8A5B-F45D302B4E50}" type="slidenum">
              <a:rPr lang="en-US" smtClean="0"/>
              <a:pPr/>
              <a:t>9</a:t>
            </a:fld>
            <a:endParaRPr lang="en-US" smtClean="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0EEF1ED-C1EA-4B24-A7A4-C16D9CF54572}" type="slidenum">
              <a:rPr lang="en-US" smtClean="0"/>
              <a:pPr/>
              <a:t>10</a:t>
            </a:fld>
            <a:endParaRPr lang="en-US"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IE"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A4220B5-C1CE-46E6-BE0C-6C53503D1129}" type="datetimeFigureOut">
              <a:rPr lang="en-IN" smtClean="0"/>
              <a:pPr/>
              <a:t>17-10-2024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AC8DD6-EBB5-4491-92A4-5A1E23AF62BD}" type="slidenum">
              <a:rPr lang="en-IN" smtClean="0"/>
              <a:pPr/>
              <a:t>‹#›</a:t>
            </a:fld>
            <a:endParaRPr lang="en-IN"/>
          </a:p>
        </p:txBody>
      </p:sp>
    </p:spTree>
    <p:extLst>
      <p:ext uri="{BB962C8B-B14F-4D97-AF65-F5344CB8AC3E}">
        <p14:creationId xmlns:p14="http://schemas.microsoft.com/office/powerpoint/2010/main" val="202263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A4220B5-C1CE-46E6-BE0C-6C53503D1129}" type="datetimeFigureOut">
              <a:rPr lang="en-IN" smtClean="0"/>
              <a:pPr/>
              <a:t>17-10-2024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AC8DD6-EBB5-4491-92A4-5A1E23AF62BD}" type="slidenum">
              <a:rPr lang="en-IN" smtClean="0"/>
              <a:pPr/>
              <a:t>‹#›</a:t>
            </a:fld>
            <a:endParaRPr lang="en-IN"/>
          </a:p>
        </p:txBody>
      </p:sp>
    </p:spTree>
    <p:extLst>
      <p:ext uri="{BB962C8B-B14F-4D97-AF65-F5344CB8AC3E}">
        <p14:creationId xmlns:p14="http://schemas.microsoft.com/office/powerpoint/2010/main" val="590781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A4220B5-C1CE-46E6-BE0C-6C53503D1129}" type="datetimeFigureOut">
              <a:rPr lang="en-IN" smtClean="0"/>
              <a:pPr/>
              <a:t>17-10-2024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AC8DD6-EBB5-4491-92A4-5A1E23AF62BD}" type="slidenum">
              <a:rPr lang="en-IN" smtClean="0"/>
              <a:pPr/>
              <a:t>‹#›</a:t>
            </a:fld>
            <a:endParaRPr lang="en-IN"/>
          </a:p>
        </p:txBody>
      </p:sp>
    </p:spTree>
    <p:extLst>
      <p:ext uri="{BB962C8B-B14F-4D97-AF65-F5344CB8AC3E}">
        <p14:creationId xmlns:p14="http://schemas.microsoft.com/office/powerpoint/2010/main" val="964176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A4220B5-C1CE-46E6-BE0C-6C53503D1129}" type="datetimeFigureOut">
              <a:rPr lang="en-IN" smtClean="0"/>
              <a:pPr/>
              <a:t>17-10-2024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AC8DD6-EBB5-4491-92A4-5A1E23AF62BD}" type="slidenum">
              <a:rPr lang="en-IN" smtClean="0"/>
              <a:pPr/>
              <a:t>‹#›</a:t>
            </a:fld>
            <a:endParaRPr lang="en-IN"/>
          </a:p>
        </p:txBody>
      </p:sp>
    </p:spTree>
    <p:extLst>
      <p:ext uri="{BB962C8B-B14F-4D97-AF65-F5344CB8AC3E}">
        <p14:creationId xmlns:p14="http://schemas.microsoft.com/office/powerpoint/2010/main" val="1709768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4220B5-C1CE-46E6-BE0C-6C53503D1129}" type="datetimeFigureOut">
              <a:rPr lang="en-IN" smtClean="0"/>
              <a:pPr/>
              <a:t>17-10-2024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AC8DD6-EBB5-4491-92A4-5A1E23AF62BD}" type="slidenum">
              <a:rPr lang="en-IN" smtClean="0"/>
              <a:pPr/>
              <a:t>‹#›</a:t>
            </a:fld>
            <a:endParaRPr lang="en-IN"/>
          </a:p>
        </p:txBody>
      </p:sp>
    </p:spTree>
    <p:extLst>
      <p:ext uri="{BB962C8B-B14F-4D97-AF65-F5344CB8AC3E}">
        <p14:creationId xmlns:p14="http://schemas.microsoft.com/office/powerpoint/2010/main" val="2941705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A4220B5-C1CE-46E6-BE0C-6C53503D1129}" type="datetimeFigureOut">
              <a:rPr lang="en-IN" smtClean="0"/>
              <a:pPr/>
              <a:t>17-10-2024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AC8DD6-EBB5-4491-92A4-5A1E23AF62BD}" type="slidenum">
              <a:rPr lang="en-IN" smtClean="0"/>
              <a:pPr/>
              <a:t>‹#›</a:t>
            </a:fld>
            <a:endParaRPr lang="en-IN"/>
          </a:p>
        </p:txBody>
      </p:sp>
    </p:spTree>
    <p:extLst>
      <p:ext uri="{BB962C8B-B14F-4D97-AF65-F5344CB8AC3E}">
        <p14:creationId xmlns:p14="http://schemas.microsoft.com/office/powerpoint/2010/main" val="2958587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A4220B5-C1CE-46E6-BE0C-6C53503D1129}" type="datetimeFigureOut">
              <a:rPr lang="en-IN" smtClean="0"/>
              <a:pPr/>
              <a:t>17-10-2024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9AC8DD6-EBB5-4491-92A4-5A1E23AF62BD}" type="slidenum">
              <a:rPr lang="en-IN" smtClean="0"/>
              <a:pPr/>
              <a:t>‹#›</a:t>
            </a:fld>
            <a:endParaRPr lang="en-IN"/>
          </a:p>
        </p:txBody>
      </p:sp>
    </p:spTree>
    <p:extLst>
      <p:ext uri="{BB962C8B-B14F-4D97-AF65-F5344CB8AC3E}">
        <p14:creationId xmlns:p14="http://schemas.microsoft.com/office/powerpoint/2010/main" val="932993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A4220B5-C1CE-46E6-BE0C-6C53503D1129}" type="datetimeFigureOut">
              <a:rPr lang="en-IN" smtClean="0"/>
              <a:pPr/>
              <a:t>17-10-2024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9AC8DD6-EBB5-4491-92A4-5A1E23AF62BD}" type="slidenum">
              <a:rPr lang="en-IN" smtClean="0"/>
              <a:pPr/>
              <a:t>‹#›</a:t>
            </a:fld>
            <a:endParaRPr lang="en-IN"/>
          </a:p>
        </p:txBody>
      </p:sp>
    </p:spTree>
    <p:extLst>
      <p:ext uri="{BB962C8B-B14F-4D97-AF65-F5344CB8AC3E}">
        <p14:creationId xmlns:p14="http://schemas.microsoft.com/office/powerpoint/2010/main" val="1079077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4220B5-C1CE-46E6-BE0C-6C53503D1129}" type="datetimeFigureOut">
              <a:rPr lang="en-IN" smtClean="0"/>
              <a:pPr/>
              <a:t>17-10-2024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9AC8DD6-EBB5-4491-92A4-5A1E23AF62BD}" type="slidenum">
              <a:rPr lang="en-IN" smtClean="0"/>
              <a:pPr/>
              <a:t>‹#›</a:t>
            </a:fld>
            <a:endParaRPr lang="en-IN"/>
          </a:p>
        </p:txBody>
      </p:sp>
    </p:spTree>
    <p:extLst>
      <p:ext uri="{BB962C8B-B14F-4D97-AF65-F5344CB8AC3E}">
        <p14:creationId xmlns:p14="http://schemas.microsoft.com/office/powerpoint/2010/main" val="2087625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4220B5-C1CE-46E6-BE0C-6C53503D1129}" type="datetimeFigureOut">
              <a:rPr lang="en-IN" smtClean="0"/>
              <a:pPr/>
              <a:t>17-10-2024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AC8DD6-EBB5-4491-92A4-5A1E23AF62BD}" type="slidenum">
              <a:rPr lang="en-IN" smtClean="0"/>
              <a:pPr/>
              <a:t>‹#›</a:t>
            </a:fld>
            <a:endParaRPr lang="en-IN"/>
          </a:p>
        </p:txBody>
      </p:sp>
    </p:spTree>
    <p:extLst>
      <p:ext uri="{BB962C8B-B14F-4D97-AF65-F5344CB8AC3E}">
        <p14:creationId xmlns:p14="http://schemas.microsoft.com/office/powerpoint/2010/main" val="2330432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4220B5-C1CE-46E6-BE0C-6C53503D1129}" type="datetimeFigureOut">
              <a:rPr lang="en-IN" smtClean="0"/>
              <a:pPr/>
              <a:t>17-10-2024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AC8DD6-EBB5-4491-92A4-5A1E23AF62BD}" type="slidenum">
              <a:rPr lang="en-IN" smtClean="0"/>
              <a:pPr/>
              <a:t>‹#›</a:t>
            </a:fld>
            <a:endParaRPr lang="en-IN"/>
          </a:p>
        </p:txBody>
      </p:sp>
    </p:spTree>
    <p:extLst>
      <p:ext uri="{BB962C8B-B14F-4D97-AF65-F5344CB8AC3E}">
        <p14:creationId xmlns:p14="http://schemas.microsoft.com/office/powerpoint/2010/main" val="3431903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4220B5-C1CE-46E6-BE0C-6C53503D1129}" type="datetimeFigureOut">
              <a:rPr lang="en-IN" smtClean="0"/>
              <a:pPr/>
              <a:t>17-10-2024</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AC8DD6-EBB5-4491-92A4-5A1E23AF62BD}" type="slidenum">
              <a:rPr lang="en-IN" smtClean="0"/>
              <a:pPr/>
              <a:t>‹#›</a:t>
            </a:fld>
            <a:endParaRPr lang="en-IN"/>
          </a:p>
        </p:txBody>
      </p:sp>
    </p:spTree>
    <p:extLst>
      <p:ext uri="{BB962C8B-B14F-4D97-AF65-F5344CB8AC3E}">
        <p14:creationId xmlns:p14="http://schemas.microsoft.com/office/powerpoint/2010/main" val="29243409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xml"/><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png"/><Relationship Id="rId10" Type="http://schemas.openxmlformats.org/officeDocument/2006/relationships/image" Target="../media/image5.jpeg"/><Relationship Id="rId4" Type="http://schemas.openxmlformats.org/officeDocument/2006/relationships/oleObject" Target="../embeddings/oleObject1.bin"/><Relationship Id="rId9" Type="http://schemas.openxmlformats.org/officeDocument/2006/relationships/oleObject" Target="../embeddings/oleObject4.bin"/></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Chapter 6</a:t>
            </a:r>
            <a:endParaRPr lang="en-IN" dirty="0"/>
          </a:p>
        </p:txBody>
      </p:sp>
      <p:sp>
        <p:nvSpPr>
          <p:cNvPr id="3" name="Subtitle 2"/>
          <p:cNvSpPr>
            <a:spLocks noGrp="1"/>
          </p:cNvSpPr>
          <p:nvPr>
            <p:ph type="subTitle" idx="1"/>
          </p:nvPr>
        </p:nvSpPr>
        <p:spPr/>
        <p:txBody>
          <a:bodyPr>
            <a:normAutofit/>
          </a:bodyPr>
          <a:lstStyle/>
          <a:p>
            <a:r>
              <a:rPr lang="en-US" sz="4000" b="1" dirty="0" smtClean="0">
                <a:solidFill>
                  <a:schemeClr val="tx1"/>
                </a:solidFill>
              </a:rPr>
              <a:t>Image Segmentation</a:t>
            </a:r>
            <a:endParaRPr lang="en-IN" sz="4000" b="1" dirty="0">
              <a:solidFill>
                <a:schemeClr val="tx1"/>
              </a:solidFill>
            </a:endParaRPr>
          </a:p>
        </p:txBody>
      </p:sp>
    </p:spTree>
    <p:extLst>
      <p:ext uri="{BB962C8B-B14F-4D97-AF65-F5344CB8AC3E}">
        <p14:creationId xmlns:p14="http://schemas.microsoft.com/office/powerpoint/2010/main" val="492123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IE" smtClean="0"/>
              <a:t>Edge Detection</a:t>
            </a:r>
          </a:p>
        </p:txBody>
      </p:sp>
      <p:sp>
        <p:nvSpPr>
          <p:cNvPr id="12291" name="Rectangle 3"/>
          <p:cNvSpPr>
            <a:spLocks noGrp="1" noChangeArrowheads="1"/>
          </p:cNvSpPr>
          <p:nvPr>
            <p:ph type="body" idx="1"/>
          </p:nvPr>
        </p:nvSpPr>
        <p:spPr/>
        <p:txBody>
          <a:bodyPr/>
          <a:lstStyle/>
          <a:p>
            <a:pPr marL="0" indent="0" eaLnBrk="1" hangingPunct="1"/>
            <a:r>
              <a:rPr lang="en-IE" smtClean="0"/>
              <a:t>An edge is a set of connected pixels that lie on the boundary between two regions</a:t>
            </a:r>
          </a:p>
        </p:txBody>
      </p:sp>
      <p:pic>
        <p:nvPicPr>
          <p:cNvPr id="12292" name="Picture 4"/>
          <p:cNvPicPr>
            <a:picLocks noChangeAspect="1" noChangeArrowheads="1"/>
          </p:cNvPicPr>
          <p:nvPr/>
        </p:nvPicPr>
        <p:blipFill>
          <a:blip r:embed="rId3"/>
          <a:srcRect r="18790"/>
          <a:stretch>
            <a:fillRect/>
          </a:stretch>
        </p:blipFill>
        <p:spPr bwMode="auto">
          <a:xfrm>
            <a:off x="827089" y="2819400"/>
            <a:ext cx="7326312" cy="3975100"/>
          </a:xfrm>
          <a:prstGeom prst="rect">
            <a:avLst/>
          </a:prstGeom>
          <a:noFill/>
          <a:ln w="9525">
            <a:noFill/>
            <a:miter lim="800000"/>
            <a:headEnd/>
            <a:tailEnd/>
          </a:ln>
        </p:spPr>
      </p:pic>
      <p:grpSp>
        <p:nvGrpSpPr>
          <p:cNvPr id="2" name="Group 5"/>
          <p:cNvGrpSpPr>
            <a:grpSpLocks/>
          </p:cNvGrpSpPr>
          <p:nvPr/>
        </p:nvGrpSpPr>
        <p:grpSpPr bwMode="auto">
          <a:xfrm>
            <a:off x="-3175" y="1631950"/>
            <a:ext cx="260350" cy="5229225"/>
            <a:chOff x="-2" y="1034"/>
            <a:chExt cx="164" cy="3294"/>
          </a:xfrm>
        </p:grpSpPr>
        <p:pic>
          <p:nvPicPr>
            <p:cNvPr id="12294" name="Picture 6"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12295"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IE" dirty="0" smtClean="0"/>
              <a:t>Edges &amp; Derivatives</a:t>
            </a:r>
          </a:p>
        </p:txBody>
      </p:sp>
      <p:sp>
        <p:nvSpPr>
          <p:cNvPr id="13315" name="Rectangle 3"/>
          <p:cNvSpPr>
            <a:spLocks noGrp="1" noChangeArrowheads="1"/>
          </p:cNvSpPr>
          <p:nvPr>
            <p:ph type="body" idx="1"/>
          </p:nvPr>
        </p:nvSpPr>
        <p:spPr/>
        <p:txBody>
          <a:bodyPr>
            <a:normAutofit/>
          </a:bodyPr>
          <a:lstStyle/>
          <a:p>
            <a:pPr marL="0" indent="0" eaLnBrk="1" hangingPunct="1"/>
            <a:r>
              <a:rPr lang="en-IE" dirty="0" smtClean="0"/>
              <a:t>1</a:t>
            </a:r>
            <a:r>
              <a:rPr lang="en-IE" baseline="30000" dirty="0" smtClean="0"/>
              <a:t>st</a:t>
            </a:r>
            <a:r>
              <a:rPr lang="en-IE" dirty="0" smtClean="0"/>
              <a:t> derivative tells us where an edge is</a:t>
            </a:r>
          </a:p>
          <a:p>
            <a:pPr marL="0" indent="0" eaLnBrk="1" hangingPunct="1"/>
            <a:r>
              <a:rPr lang="en-IE" dirty="0" smtClean="0"/>
              <a:t>2</a:t>
            </a:r>
            <a:r>
              <a:rPr lang="en-IE" baseline="30000" dirty="0" smtClean="0"/>
              <a:t>nd</a:t>
            </a:r>
            <a:r>
              <a:rPr lang="en-IE" dirty="0" smtClean="0"/>
              <a:t> derivative can be used to show edge direction</a:t>
            </a:r>
          </a:p>
          <a:p>
            <a:pPr marL="0" indent="0"/>
            <a:r>
              <a:rPr lang="en-IE" dirty="0" smtClean="0"/>
              <a:t>Derivative based edge detectors are extremely sensitive to noise</a:t>
            </a:r>
          </a:p>
          <a:p>
            <a:pPr marL="0" indent="0" eaLnBrk="1" hangingPunct="1"/>
            <a:endParaRPr lang="en-IE" dirty="0" smtClean="0"/>
          </a:p>
        </p:txBody>
      </p:sp>
      <p:grpSp>
        <p:nvGrpSpPr>
          <p:cNvPr id="2" name="Group 5"/>
          <p:cNvGrpSpPr>
            <a:grpSpLocks/>
          </p:cNvGrpSpPr>
          <p:nvPr/>
        </p:nvGrpSpPr>
        <p:grpSpPr bwMode="auto">
          <a:xfrm>
            <a:off x="-3175" y="1631950"/>
            <a:ext cx="260350" cy="5229225"/>
            <a:chOff x="-2" y="1034"/>
            <a:chExt cx="164" cy="3294"/>
          </a:xfrm>
        </p:grpSpPr>
        <p:pic>
          <p:nvPicPr>
            <p:cNvPr id="13322" name="Picture 6" descr="book"/>
            <p:cNvPicPr>
              <a:picLocks noChangeAspect="1" noChangeArrowheads="1"/>
            </p:cNvPicPr>
            <p:nvPr/>
          </p:nvPicPr>
          <p:blipFill>
            <a:blip r:embed="rId3" cstate="print"/>
            <a:srcRect/>
            <a:stretch>
              <a:fillRect/>
            </a:stretch>
          </p:blipFill>
          <p:spPr bwMode="auto">
            <a:xfrm rot="-5400000">
              <a:off x="17" y="4184"/>
              <a:ext cx="125" cy="164"/>
            </a:xfrm>
            <a:prstGeom prst="rect">
              <a:avLst/>
            </a:prstGeom>
            <a:noFill/>
            <a:ln w="9525">
              <a:noFill/>
              <a:miter lim="800000"/>
              <a:headEnd/>
              <a:tailEnd/>
            </a:ln>
          </p:spPr>
        </p:pic>
        <p:sp>
          <p:nvSpPr>
            <p:cNvPr id="13323"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IE" smtClean="0"/>
              <a:t>Derivatives &amp; Noise</a:t>
            </a:r>
          </a:p>
        </p:txBody>
      </p:sp>
      <p:pic>
        <p:nvPicPr>
          <p:cNvPr id="14340" name="Picture 4"/>
          <p:cNvPicPr>
            <a:picLocks noChangeAspect="1" noChangeArrowheads="1"/>
          </p:cNvPicPr>
          <p:nvPr/>
        </p:nvPicPr>
        <p:blipFill>
          <a:blip r:embed="rId3"/>
          <a:srcRect b="50070"/>
          <a:stretch>
            <a:fillRect/>
          </a:stretch>
        </p:blipFill>
        <p:spPr bwMode="auto">
          <a:xfrm>
            <a:off x="1524000" y="1676400"/>
            <a:ext cx="6019800" cy="4499715"/>
          </a:xfrm>
          <a:prstGeom prst="rect">
            <a:avLst/>
          </a:prstGeom>
          <a:noFill/>
          <a:ln w="9525">
            <a:noFill/>
            <a:miter lim="800000"/>
            <a:headEnd/>
            <a:tailEnd/>
          </a:ln>
        </p:spPr>
      </p:pic>
      <p:grpSp>
        <p:nvGrpSpPr>
          <p:cNvPr id="2" name="Group 6"/>
          <p:cNvGrpSpPr>
            <a:grpSpLocks/>
          </p:cNvGrpSpPr>
          <p:nvPr/>
        </p:nvGrpSpPr>
        <p:grpSpPr bwMode="auto">
          <a:xfrm>
            <a:off x="-3175" y="1631950"/>
            <a:ext cx="260350" cy="5229225"/>
            <a:chOff x="-2" y="1034"/>
            <a:chExt cx="164" cy="3294"/>
          </a:xfrm>
        </p:grpSpPr>
        <p:pic>
          <p:nvPicPr>
            <p:cNvPr id="14343" name="Picture 7"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14344" name="Rectangle 8"/>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fontScale="90000"/>
          </a:bodyPr>
          <a:lstStyle/>
          <a:p>
            <a:pPr eaLnBrk="1" hangingPunct="1"/>
            <a:r>
              <a:rPr lang="en-IE" dirty="0" smtClean="0"/>
              <a:t>Types of Image Segmentation Techniques</a:t>
            </a:r>
            <a:endParaRPr lang="en-US" dirty="0" smtClean="0"/>
          </a:p>
        </p:txBody>
      </p:sp>
      <p:sp>
        <p:nvSpPr>
          <p:cNvPr id="5123" name="Rectangle 3"/>
          <p:cNvSpPr>
            <a:spLocks noGrp="1" noChangeArrowheads="1"/>
          </p:cNvSpPr>
          <p:nvPr>
            <p:ph type="body" idx="1"/>
          </p:nvPr>
        </p:nvSpPr>
        <p:spPr>
          <a:xfrm>
            <a:off x="457200" y="1676400"/>
            <a:ext cx="8229600" cy="4525963"/>
          </a:xfrm>
        </p:spPr>
        <p:txBody>
          <a:bodyPr/>
          <a:lstStyle/>
          <a:p>
            <a:r>
              <a:rPr lang="en-US" dirty="0" smtClean="0"/>
              <a:t>Edge-Based </a:t>
            </a:r>
            <a:r>
              <a:rPr lang="en-US" dirty="0"/>
              <a:t>Segmentation</a:t>
            </a:r>
          </a:p>
          <a:p>
            <a:r>
              <a:rPr lang="en-US" dirty="0"/>
              <a:t>Region-Based </a:t>
            </a:r>
            <a:r>
              <a:rPr lang="en-US" dirty="0" smtClean="0"/>
              <a:t>Segmentation</a:t>
            </a:r>
          </a:p>
          <a:p>
            <a:r>
              <a:rPr lang="en-US" dirty="0" err="1"/>
              <a:t>Thresholding</a:t>
            </a:r>
            <a:r>
              <a:rPr lang="en-US" dirty="0"/>
              <a:t> Segmentation</a:t>
            </a:r>
          </a:p>
          <a:p>
            <a:r>
              <a:rPr lang="en-US" dirty="0" smtClean="0"/>
              <a:t>Watershed </a:t>
            </a:r>
            <a:r>
              <a:rPr lang="en-US" dirty="0"/>
              <a:t>Segmentation</a:t>
            </a:r>
          </a:p>
          <a:p>
            <a:pPr marL="0" indent="0" eaLnBrk="1" hangingPunct="1"/>
            <a:endParaRPr lang="en-US" dirty="0" smtClean="0"/>
          </a:p>
        </p:txBody>
      </p:sp>
    </p:spTree>
    <p:extLst>
      <p:ext uri="{BB962C8B-B14F-4D97-AF65-F5344CB8AC3E}">
        <p14:creationId xmlns:p14="http://schemas.microsoft.com/office/powerpoint/2010/main" val="646137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IE" dirty="0" smtClean="0"/>
              <a:t>Edge Based Segmentation</a:t>
            </a:r>
          </a:p>
        </p:txBody>
      </p:sp>
      <p:sp>
        <p:nvSpPr>
          <p:cNvPr id="15363" name="Rectangle 3"/>
          <p:cNvSpPr>
            <a:spLocks noGrp="1" noChangeArrowheads="1"/>
          </p:cNvSpPr>
          <p:nvPr>
            <p:ph type="body" idx="1"/>
          </p:nvPr>
        </p:nvSpPr>
        <p:spPr>
          <a:xfrm>
            <a:off x="457200" y="1371600"/>
            <a:ext cx="8229600" cy="4525963"/>
          </a:xfrm>
        </p:spPr>
        <p:txBody>
          <a:bodyPr/>
          <a:lstStyle/>
          <a:p>
            <a:pPr marL="0" indent="0" eaLnBrk="1" hangingPunct="1"/>
            <a:r>
              <a:rPr lang="en-IE" dirty="0" smtClean="0"/>
              <a:t>Given a 3*3 region of an image the following edge detection filters can be used</a:t>
            </a:r>
          </a:p>
        </p:txBody>
      </p:sp>
      <p:pic>
        <p:nvPicPr>
          <p:cNvPr id="15364" name="Picture 4"/>
          <p:cNvPicPr>
            <a:picLocks noChangeAspect="1" noChangeArrowheads="1"/>
          </p:cNvPicPr>
          <p:nvPr/>
        </p:nvPicPr>
        <p:blipFill>
          <a:blip r:embed="rId3"/>
          <a:srcRect l="56952" t="24760" r="8441" b="55154"/>
          <a:stretch>
            <a:fillRect/>
          </a:stretch>
        </p:blipFill>
        <p:spPr bwMode="auto">
          <a:xfrm>
            <a:off x="950913" y="4899025"/>
            <a:ext cx="3000375" cy="1746250"/>
          </a:xfrm>
          <a:prstGeom prst="rect">
            <a:avLst/>
          </a:prstGeom>
          <a:noFill/>
          <a:ln w="9525">
            <a:noFill/>
            <a:miter lim="800000"/>
            <a:headEnd/>
            <a:tailEnd/>
          </a:ln>
        </p:spPr>
      </p:pic>
      <p:pic>
        <p:nvPicPr>
          <p:cNvPr id="15365" name="Picture 5"/>
          <p:cNvPicPr>
            <a:picLocks noChangeAspect="1" noChangeArrowheads="1"/>
          </p:cNvPicPr>
          <p:nvPr/>
        </p:nvPicPr>
        <p:blipFill>
          <a:blip r:embed="rId3"/>
          <a:srcRect l="49316" t="44249"/>
          <a:stretch>
            <a:fillRect/>
          </a:stretch>
        </p:blipFill>
        <p:spPr bwMode="auto">
          <a:xfrm>
            <a:off x="4586288" y="2438400"/>
            <a:ext cx="4000500" cy="4411663"/>
          </a:xfrm>
          <a:prstGeom prst="rect">
            <a:avLst/>
          </a:prstGeom>
          <a:noFill/>
          <a:ln w="9525">
            <a:noFill/>
            <a:miter lim="800000"/>
            <a:headEnd/>
            <a:tailEnd/>
          </a:ln>
        </p:spPr>
      </p:pic>
      <p:pic>
        <p:nvPicPr>
          <p:cNvPr id="15366" name="Picture 6"/>
          <p:cNvPicPr>
            <a:picLocks noChangeAspect="1" noChangeArrowheads="1"/>
          </p:cNvPicPr>
          <p:nvPr/>
        </p:nvPicPr>
        <p:blipFill>
          <a:blip r:embed="rId3"/>
          <a:srcRect l="56952" r="8441" b="75386"/>
          <a:stretch>
            <a:fillRect/>
          </a:stretch>
        </p:blipFill>
        <p:spPr bwMode="auto">
          <a:xfrm>
            <a:off x="1141413" y="2701925"/>
            <a:ext cx="2620962" cy="1870075"/>
          </a:xfrm>
          <a:prstGeom prst="rect">
            <a:avLst/>
          </a:prstGeom>
          <a:noFill/>
          <a:ln w="9525">
            <a:noFill/>
            <a:miter lim="800000"/>
            <a:headEnd/>
            <a:tailEnd/>
          </a:ln>
        </p:spPr>
      </p:pic>
      <p:grpSp>
        <p:nvGrpSpPr>
          <p:cNvPr id="2" name="Group 8"/>
          <p:cNvGrpSpPr>
            <a:grpSpLocks/>
          </p:cNvGrpSpPr>
          <p:nvPr/>
        </p:nvGrpSpPr>
        <p:grpSpPr bwMode="auto">
          <a:xfrm>
            <a:off x="-3175" y="1631950"/>
            <a:ext cx="260350" cy="5229225"/>
            <a:chOff x="-2" y="1034"/>
            <a:chExt cx="164" cy="3294"/>
          </a:xfrm>
        </p:grpSpPr>
        <p:pic>
          <p:nvPicPr>
            <p:cNvPr id="15368" name="Picture 9"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15369" name="Rectangle 10"/>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2"/>
          <p:cNvSpPr>
            <a:spLocks noGrp="1" noChangeArrowheads="1"/>
          </p:cNvSpPr>
          <p:nvPr>
            <p:ph type="title"/>
          </p:nvPr>
        </p:nvSpPr>
        <p:spPr/>
        <p:txBody>
          <a:bodyPr/>
          <a:lstStyle/>
          <a:p>
            <a:pPr eaLnBrk="1" hangingPunct="1"/>
            <a:r>
              <a:rPr lang="en-IE" smtClean="0"/>
              <a:t>Edge Detection Example</a:t>
            </a:r>
          </a:p>
        </p:txBody>
      </p:sp>
      <p:pic>
        <p:nvPicPr>
          <p:cNvPr id="16387" name="Picture 4"/>
          <p:cNvPicPr>
            <a:picLocks noChangeAspect="1" noChangeArrowheads="1"/>
          </p:cNvPicPr>
          <p:nvPr/>
        </p:nvPicPr>
        <p:blipFill>
          <a:blip r:embed="rId3"/>
          <a:srcRect l="19089"/>
          <a:stretch>
            <a:fillRect/>
          </a:stretch>
        </p:blipFill>
        <p:spPr bwMode="auto">
          <a:xfrm>
            <a:off x="1243013" y="1584325"/>
            <a:ext cx="6627812" cy="4987925"/>
          </a:xfrm>
          <a:prstGeom prst="rect">
            <a:avLst/>
          </a:prstGeom>
          <a:noFill/>
          <a:ln w="9525">
            <a:noFill/>
            <a:miter lim="800000"/>
            <a:headEnd/>
            <a:tailEnd/>
          </a:ln>
        </p:spPr>
      </p:pic>
      <p:grpSp>
        <p:nvGrpSpPr>
          <p:cNvPr id="2" name="Group 5"/>
          <p:cNvGrpSpPr>
            <a:grpSpLocks/>
          </p:cNvGrpSpPr>
          <p:nvPr/>
        </p:nvGrpSpPr>
        <p:grpSpPr bwMode="auto">
          <a:xfrm>
            <a:off x="-3175" y="1631950"/>
            <a:ext cx="260350" cy="5229225"/>
            <a:chOff x="-2" y="1034"/>
            <a:chExt cx="164" cy="3294"/>
          </a:xfrm>
        </p:grpSpPr>
        <p:pic>
          <p:nvPicPr>
            <p:cNvPr id="16393" name="Picture 6"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16394"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
        <p:nvSpPr>
          <p:cNvPr id="16389" name="Text Box 8"/>
          <p:cNvSpPr txBox="1">
            <a:spLocks noChangeArrowheads="1"/>
          </p:cNvSpPr>
          <p:nvPr/>
        </p:nvSpPr>
        <p:spPr bwMode="auto">
          <a:xfrm>
            <a:off x="2014538" y="1293813"/>
            <a:ext cx="1670050" cy="366712"/>
          </a:xfrm>
          <a:prstGeom prst="rect">
            <a:avLst/>
          </a:prstGeom>
          <a:noFill/>
          <a:ln w="12700">
            <a:noFill/>
            <a:miter lim="800000"/>
            <a:headEnd/>
            <a:tailEnd/>
          </a:ln>
        </p:spPr>
        <p:txBody>
          <a:bodyPr wrap="none">
            <a:spAutoFit/>
          </a:bodyPr>
          <a:lstStyle/>
          <a:p>
            <a:r>
              <a:rPr lang="en-IE"/>
              <a:t>Original Image</a:t>
            </a:r>
          </a:p>
        </p:txBody>
      </p:sp>
      <p:sp>
        <p:nvSpPr>
          <p:cNvPr id="16390" name="Text Box 9"/>
          <p:cNvSpPr txBox="1">
            <a:spLocks noChangeArrowheads="1"/>
          </p:cNvSpPr>
          <p:nvPr/>
        </p:nvSpPr>
        <p:spPr bwMode="auto">
          <a:xfrm>
            <a:off x="4514850" y="1298575"/>
            <a:ext cx="3397250" cy="366713"/>
          </a:xfrm>
          <a:prstGeom prst="rect">
            <a:avLst/>
          </a:prstGeom>
          <a:noFill/>
          <a:ln w="12700">
            <a:noFill/>
            <a:miter lim="800000"/>
            <a:headEnd/>
            <a:tailEnd/>
          </a:ln>
        </p:spPr>
        <p:txBody>
          <a:bodyPr wrap="none">
            <a:spAutoFit/>
          </a:bodyPr>
          <a:lstStyle/>
          <a:p>
            <a:r>
              <a:rPr lang="en-IE"/>
              <a:t>Horizontal Gradient Component</a:t>
            </a:r>
          </a:p>
        </p:txBody>
      </p:sp>
      <p:sp>
        <p:nvSpPr>
          <p:cNvPr id="16391" name="Text Box 10"/>
          <p:cNvSpPr txBox="1">
            <a:spLocks noChangeArrowheads="1"/>
          </p:cNvSpPr>
          <p:nvPr/>
        </p:nvSpPr>
        <p:spPr bwMode="auto">
          <a:xfrm>
            <a:off x="1289050" y="6477000"/>
            <a:ext cx="3130550" cy="366713"/>
          </a:xfrm>
          <a:prstGeom prst="rect">
            <a:avLst/>
          </a:prstGeom>
          <a:noFill/>
          <a:ln w="12700">
            <a:noFill/>
            <a:miter lim="800000"/>
            <a:headEnd/>
            <a:tailEnd/>
          </a:ln>
        </p:spPr>
        <p:txBody>
          <a:bodyPr wrap="none">
            <a:spAutoFit/>
          </a:bodyPr>
          <a:lstStyle/>
          <a:p>
            <a:r>
              <a:rPr lang="en-IE"/>
              <a:t>Vertical Gradient Component</a:t>
            </a:r>
          </a:p>
        </p:txBody>
      </p:sp>
      <p:sp>
        <p:nvSpPr>
          <p:cNvPr id="16392" name="Text Box 11"/>
          <p:cNvSpPr txBox="1">
            <a:spLocks noChangeArrowheads="1"/>
          </p:cNvSpPr>
          <p:nvPr/>
        </p:nvSpPr>
        <p:spPr bwMode="auto">
          <a:xfrm>
            <a:off x="4929188" y="6491288"/>
            <a:ext cx="2520950" cy="366712"/>
          </a:xfrm>
          <a:prstGeom prst="rect">
            <a:avLst/>
          </a:prstGeom>
          <a:noFill/>
          <a:ln w="12700">
            <a:noFill/>
            <a:miter lim="800000"/>
            <a:headEnd/>
            <a:tailEnd/>
          </a:ln>
        </p:spPr>
        <p:txBody>
          <a:bodyPr wrap="none">
            <a:spAutoFit/>
          </a:bodyPr>
          <a:lstStyle/>
          <a:p>
            <a:r>
              <a:rPr lang="en-IE"/>
              <a:t>Combined Edge Image</a:t>
            </a:r>
          </a:p>
        </p:txBody>
      </p:sp>
    </p:spTree>
    <p:extLst>
      <p:ext uri="{BB962C8B-B14F-4D97-AF65-F5344CB8AC3E}">
        <p14:creationId xmlns:p14="http://schemas.microsoft.com/office/powerpoint/2010/main" val="27841313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2"/>
          <p:cNvSpPr>
            <a:spLocks noGrp="1" noChangeArrowheads="1"/>
          </p:cNvSpPr>
          <p:nvPr>
            <p:ph type="title"/>
          </p:nvPr>
        </p:nvSpPr>
        <p:spPr/>
        <p:txBody>
          <a:bodyPr/>
          <a:lstStyle/>
          <a:p>
            <a:pPr eaLnBrk="1" hangingPunct="1"/>
            <a:r>
              <a:rPr lang="en-IE" smtClean="0"/>
              <a:t>Edge Detection Example</a:t>
            </a:r>
          </a:p>
        </p:txBody>
      </p:sp>
      <p:pic>
        <p:nvPicPr>
          <p:cNvPr id="17411" name="Picture 4"/>
          <p:cNvPicPr>
            <a:picLocks noChangeAspect="1" noChangeArrowheads="1"/>
          </p:cNvPicPr>
          <p:nvPr/>
        </p:nvPicPr>
        <p:blipFill>
          <a:blip r:embed="rId3"/>
          <a:srcRect l="19089" r="39772" b="50897"/>
          <a:stretch>
            <a:fillRect/>
          </a:stretch>
        </p:blipFill>
        <p:spPr bwMode="auto">
          <a:xfrm>
            <a:off x="765175" y="1290638"/>
            <a:ext cx="7610475" cy="5529262"/>
          </a:xfrm>
          <a:prstGeom prst="rect">
            <a:avLst/>
          </a:prstGeom>
          <a:noFill/>
          <a:ln w="9525">
            <a:noFill/>
            <a:miter lim="800000"/>
            <a:headEnd/>
            <a:tailEnd/>
          </a:ln>
        </p:spPr>
      </p:pic>
      <p:grpSp>
        <p:nvGrpSpPr>
          <p:cNvPr id="2" name="Group 5"/>
          <p:cNvGrpSpPr>
            <a:grpSpLocks/>
          </p:cNvGrpSpPr>
          <p:nvPr/>
        </p:nvGrpSpPr>
        <p:grpSpPr bwMode="auto">
          <a:xfrm>
            <a:off x="-3175" y="1631950"/>
            <a:ext cx="260350" cy="5229225"/>
            <a:chOff x="-2" y="1034"/>
            <a:chExt cx="164" cy="3294"/>
          </a:xfrm>
        </p:grpSpPr>
        <p:pic>
          <p:nvPicPr>
            <p:cNvPr id="17413" name="Picture 6"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17414"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extLst>
      <p:ext uri="{BB962C8B-B14F-4D97-AF65-F5344CB8AC3E}">
        <p14:creationId xmlns:p14="http://schemas.microsoft.com/office/powerpoint/2010/main" val="34075592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2"/>
          <p:cNvSpPr>
            <a:spLocks noGrp="1" noChangeArrowheads="1"/>
          </p:cNvSpPr>
          <p:nvPr>
            <p:ph type="title"/>
          </p:nvPr>
        </p:nvSpPr>
        <p:spPr/>
        <p:txBody>
          <a:bodyPr/>
          <a:lstStyle/>
          <a:p>
            <a:pPr eaLnBrk="1" hangingPunct="1"/>
            <a:r>
              <a:rPr lang="en-IE" smtClean="0"/>
              <a:t>Edge Detection Example</a:t>
            </a:r>
          </a:p>
        </p:txBody>
      </p:sp>
      <p:pic>
        <p:nvPicPr>
          <p:cNvPr id="18435" name="Picture 4"/>
          <p:cNvPicPr>
            <a:picLocks noChangeAspect="1" noChangeArrowheads="1"/>
          </p:cNvPicPr>
          <p:nvPr/>
        </p:nvPicPr>
        <p:blipFill>
          <a:blip r:embed="rId3"/>
          <a:srcRect l="59981" r="159" b="50897"/>
          <a:stretch>
            <a:fillRect/>
          </a:stretch>
        </p:blipFill>
        <p:spPr bwMode="auto">
          <a:xfrm>
            <a:off x="900113" y="1327150"/>
            <a:ext cx="7372350" cy="5530850"/>
          </a:xfrm>
          <a:prstGeom prst="rect">
            <a:avLst/>
          </a:prstGeom>
          <a:noFill/>
          <a:ln w="9525">
            <a:noFill/>
            <a:miter lim="800000"/>
            <a:headEnd/>
            <a:tailEnd/>
          </a:ln>
        </p:spPr>
      </p:pic>
      <p:grpSp>
        <p:nvGrpSpPr>
          <p:cNvPr id="2" name="Group 5"/>
          <p:cNvGrpSpPr>
            <a:grpSpLocks/>
          </p:cNvGrpSpPr>
          <p:nvPr/>
        </p:nvGrpSpPr>
        <p:grpSpPr bwMode="auto">
          <a:xfrm>
            <a:off x="-3175" y="1631950"/>
            <a:ext cx="260350" cy="5229225"/>
            <a:chOff x="-2" y="1034"/>
            <a:chExt cx="164" cy="3294"/>
          </a:xfrm>
        </p:grpSpPr>
        <p:pic>
          <p:nvPicPr>
            <p:cNvPr id="18437" name="Picture 6"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18438"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extLst>
      <p:ext uri="{BB962C8B-B14F-4D97-AF65-F5344CB8AC3E}">
        <p14:creationId xmlns:p14="http://schemas.microsoft.com/office/powerpoint/2010/main" val="29915668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2"/>
          <p:cNvSpPr>
            <a:spLocks noGrp="1" noChangeArrowheads="1"/>
          </p:cNvSpPr>
          <p:nvPr>
            <p:ph type="title"/>
          </p:nvPr>
        </p:nvSpPr>
        <p:spPr/>
        <p:txBody>
          <a:bodyPr/>
          <a:lstStyle/>
          <a:p>
            <a:pPr eaLnBrk="1" hangingPunct="1"/>
            <a:r>
              <a:rPr lang="en-IE" smtClean="0"/>
              <a:t>Edge Detection Example</a:t>
            </a:r>
          </a:p>
        </p:txBody>
      </p:sp>
      <p:pic>
        <p:nvPicPr>
          <p:cNvPr id="19459" name="Picture 4"/>
          <p:cNvPicPr>
            <a:picLocks noChangeAspect="1" noChangeArrowheads="1"/>
          </p:cNvPicPr>
          <p:nvPr/>
        </p:nvPicPr>
        <p:blipFill>
          <a:blip r:embed="rId3"/>
          <a:srcRect l="19089" t="50221" r="39772" b="990"/>
          <a:stretch>
            <a:fillRect/>
          </a:stretch>
        </p:blipFill>
        <p:spPr bwMode="auto">
          <a:xfrm>
            <a:off x="765175" y="1363663"/>
            <a:ext cx="7610475" cy="5494337"/>
          </a:xfrm>
          <a:prstGeom prst="rect">
            <a:avLst/>
          </a:prstGeom>
          <a:noFill/>
          <a:ln w="9525">
            <a:noFill/>
            <a:miter lim="800000"/>
            <a:headEnd/>
            <a:tailEnd/>
          </a:ln>
        </p:spPr>
      </p:pic>
      <p:grpSp>
        <p:nvGrpSpPr>
          <p:cNvPr id="2" name="Group 5"/>
          <p:cNvGrpSpPr>
            <a:grpSpLocks/>
          </p:cNvGrpSpPr>
          <p:nvPr/>
        </p:nvGrpSpPr>
        <p:grpSpPr bwMode="auto">
          <a:xfrm>
            <a:off x="-3175" y="1631950"/>
            <a:ext cx="260350" cy="5229225"/>
            <a:chOff x="-2" y="1034"/>
            <a:chExt cx="164" cy="3294"/>
          </a:xfrm>
        </p:grpSpPr>
        <p:pic>
          <p:nvPicPr>
            <p:cNvPr id="19461" name="Picture 6"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19462"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extLst>
      <p:ext uri="{BB962C8B-B14F-4D97-AF65-F5344CB8AC3E}">
        <p14:creationId xmlns:p14="http://schemas.microsoft.com/office/powerpoint/2010/main" val="42781050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2"/>
          <p:cNvSpPr>
            <a:spLocks noGrp="1" noChangeArrowheads="1"/>
          </p:cNvSpPr>
          <p:nvPr>
            <p:ph type="title"/>
          </p:nvPr>
        </p:nvSpPr>
        <p:spPr/>
        <p:txBody>
          <a:bodyPr/>
          <a:lstStyle/>
          <a:p>
            <a:pPr eaLnBrk="1" hangingPunct="1"/>
            <a:r>
              <a:rPr lang="en-IE" smtClean="0"/>
              <a:t>Edge Detection Example</a:t>
            </a:r>
          </a:p>
        </p:txBody>
      </p:sp>
      <p:pic>
        <p:nvPicPr>
          <p:cNvPr id="20483" name="Picture 4"/>
          <p:cNvPicPr>
            <a:picLocks noChangeAspect="1" noChangeArrowheads="1"/>
          </p:cNvPicPr>
          <p:nvPr/>
        </p:nvPicPr>
        <p:blipFill>
          <a:blip r:embed="rId3"/>
          <a:srcRect l="59981" t="50221" r="159" b="800"/>
          <a:stretch>
            <a:fillRect/>
          </a:stretch>
        </p:blipFill>
        <p:spPr bwMode="auto">
          <a:xfrm>
            <a:off x="900113" y="1344613"/>
            <a:ext cx="7372350" cy="5516562"/>
          </a:xfrm>
          <a:prstGeom prst="rect">
            <a:avLst/>
          </a:prstGeom>
          <a:noFill/>
          <a:ln w="9525">
            <a:noFill/>
            <a:miter lim="800000"/>
            <a:headEnd/>
            <a:tailEnd/>
          </a:ln>
        </p:spPr>
      </p:pic>
      <p:grpSp>
        <p:nvGrpSpPr>
          <p:cNvPr id="2" name="Group 5"/>
          <p:cNvGrpSpPr>
            <a:grpSpLocks/>
          </p:cNvGrpSpPr>
          <p:nvPr/>
        </p:nvGrpSpPr>
        <p:grpSpPr bwMode="auto">
          <a:xfrm>
            <a:off x="-3175" y="1631950"/>
            <a:ext cx="260350" cy="5229225"/>
            <a:chOff x="-2" y="1034"/>
            <a:chExt cx="164" cy="3294"/>
          </a:xfrm>
        </p:grpSpPr>
        <p:pic>
          <p:nvPicPr>
            <p:cNvPr id="20485" name="Picture 6"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20486"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extLst>
      <p:ext uri="{BB962C8B-B14F-4D97-AF65-F5344CB8AC3E}">
        <p14:creationId xmlns:p14="http://schemas.microsoft.com/office/powerpoint/2010/main" val="3463761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IE" smtClean="0"/>
              <a:t>The Segmentation Problem</a:t>
            </a:r>
            <a:endParaRPr lang="en-US" smtClean="0"/>
          </a:p>
        </p:txBody>
      </p:sp>
      <p:sp>
        <p:nvSpPr>
          <p:cNvPr id="5123" name="Rectangle 3"/>
          <p:cNvSpPr>
            <a:spLocks noGrp="1" noChangeArrowheads="1"/>
          </p:cNvSpPr>
          <p:nvPr>
            <p:ph type="body" idx="1"/>
          </p:nvPr>
        </p:nvSpPr>
        <p:spPr>
          <a:xfrm>
            <a:off x="457200" y="1219200"/>
            <a:ext cx="8229600" cy="4525963"/>
          </a:xfrm>
        </p:spPr>
        <p:txBody>
          <a:bodyPr/>
          <a:lstStyle/>
          <a:p>
            <a:pPr marL="0" indent="0" eaLnBrk="1" hangingPunct="1"/>
            <a:r>
              <a:rPr lang="en-IE" dirty="0" smtClean="0"/>
              <a:t>Segmentation attempts to partition the pixels of an image into groups that strongly correlate with the objects in an image</a:t>
            </a:r>
          </a:p>
          <a:p>
            <a:pPr marL="0" indent="0" eaLnBrk="1" hangingPunct="1"/>
            <a:r>
              <a:rPr lang="en-IE" dirty="0" smtClean="0"/>
              <a:t>Typically the first step in any automated computer vision application</a:t>
            </a:r>
          </a:p>
          <a:p>
            <a:pPr marL="0" indent="0" eaLnBrk="1" hangingPunct="1"/>
            <a:endParaRPr lang="en-US" dirty="0" smtClean="0"/>
          </a:p>
        </p:txBody>
      </p:sp>
      <p:pic>
        <p:nvPicPr>
          <p:cNvPr id="5124" name="Picture 7"/>
          <p:cNvPicPr>
            <a:picLocks noChangeAspect="1" noChangeArrowheads="1"/>
          </p:cNvPicPr>
          <p:nvPr/>
        </p:nvPicPr>
        <p:blipFill>
          <a:blip r:embed="rId3"/>
          <a:srcRect/>
          <a:stretch>
            <a:fillRect/>
          </a:stretch>
        </p:blipFill>
        <p:spPr bwMode="auto">
          <a:xfrm>
            <a:off x="523875" y="4076700"/>
            <a:ext cx="3067050" cy="2476500"/>
          </a:xfrm>
          <a:prstGeom prst="rect">
            <a:avLst/>
          </a:prstGeom>
          <a:noFill/>
          <a:ln w="12700">
            <a:noFill/>
            <a:miter lim="800000"/>
            <a:headEnd/>
            <a:tailEnd/>
          </a:ln>
        </p:spPr>
      </p:pic>
      <p:grpSp>
        <p:nvGrpSpPr>
          <p:cNvPr id="2" name="Group 18"/>
          <p:cNvGrpSpPr>
            <a:grpSpLocks/>
          </p:cNvGrpSpPr>
          <p:nvPr/>
        </p:nvGrpSpPr>
        <p:grpSpPr bwMode="auto">
          <a:xfrm>
            <a:off x="5497513" y="4078288"/>
            <a:ext cx="3067050" cy="2476500"/>
            <a:chOff x="3463" y="2578"/>
            <a:chExt cx="1932" cy="1560"/>
          </a:xfrm>
        </p:grpSpPr>
        <p:pic>
          <p:nvPicPr>
            <p:cNvPr id="5127" name="Picture 8"/>
            <p:cNvPicPr>
              <a:picLocks noChangeAspect="1" noChangeArrowheads="1"/>
            </p:cNvPicPr>
            <p:nvPr/>
          </p:nvPicPr>
          <p:blipFill>
            <a:blip r:embed="rId4"/>
            <a:srcRect/>
            <a:stretch>
              <a:fillRect/>
            </a:stretch>
          </p:blipFill>
          <p:spPr bwMode="auto">
            <a:xfrm>
              <a:off x="3463" y="2578"/>
              <a:ext cx="1932" cy="1560"/>
            </a:xfrm>
            <a:prstGeom prst="rect">
              <a:avLst/>
            </a:prstGeom>
            <a:noFill/>
            <a:ln w="12700">
              <a:noFill/>
              <a:miter lim="800000"/>
              <a:headEnd/>
              <a:tailEnd/>
            </a:ln>
          </p:spPr>
        </p:pic>
        <p:sp>
          <p:nvSpPr>
            <p:cNvPr id="5128" name="Rectangle 17"/>
            <p:cNvSpPr>
              <a:spLocks noChangeArrowheads="1"/>
            </p:cNvSpPr>
            <p:nvPr/>
          </p:nvSpPr>
          <p:spPr bwMode="auto">
            <a:xfrm>
              <a:off x="3484" y="2720"/>
              <a:ext cx="1884" cy="1388"/>
            </a:xfrm>
            <a:prstGeom prst="rect">
              <a:avLst/>
            </a:prstGeom>
            <a:solidFill>
              <a:schemeClr val="tx1"/>
            </a:solidFill>
            <a:ln w="12700">
              <a:noFill/>
              <a:miter lim="800000"/>
              <a:headEnd/>
              <a:tailEnd/>
            </a:ln>
          </p:spPr>
          <p:txBody>
            <a:bodyPr wrap="none" anchor="ctr"/>
            <a:lstStyle/>
            <a:p>
              <a:endParaRPr lang="en-US"/>
            </a:p>
          </p:txBody>
        </p:sp>
        <p:sp>
          <p:nvSpPr>
            <p:cNvPr id="5129" name="Oval 9"/>
            <p:cNvSpPr>
              <a:spLocks noChangeArrowheads="1"/>
            </p:cNvSpPr>
            <p:nvPr/>
          </p:nvSpPr>
          <p:spPr bwMode="auto">
            <a:xfrm>
              <a:off x="3876" y="2812"/>
              <a:ext cx="328" cy="328"/>
            </a:xfrm>
            <a:prstGeom prst="ellipse">
              <a:avLst/>
            </a:prstGeom>
            <a:solidFill>
              <a:schemeClr val="accent1"/>
            </a:solidFill>
            <a:ln w="12700">
              <a:noFill/>
              <a:round/>
              <a:headEnd/>
              <a:tailEnd/>
            </a:ln>
          </p:spPr>
          <p:txBody>
            <a:bodyPr wrap="none" anchor="ctr"/>
            <a:lstStyle/>
            <a:p>
              <a:endParaRPr lang="en-US"/>
            </a:p>
          </p:txBody>
        </p:sp>
        <p:sp>
          <p:nvSpPr>
            <p:cNvPr id="5130" name="Oval 10"/>
            <p:cNvSpPr>
              <a:spLocks noChangeArrowheads="1"/>
            </p:cNvSpPr>
            <p:nvPr/>
          </p:nvSpPr>
          <p:spPr bwMode="auto">
            <a:xfrm>
              <a:off x="3948" y="3292"/>
              <a:ext cx="224" cy="224"/>
            </a:xfrm>
            <a:prstGeom prst="ellipse">
              <a:avLst/>
            </a:prstGeom>
            <a:solidFill>
              <a:schemeClr val="accent2"/>
            </a:solidFill>
            <a:ln w="12700">
              <a:noFill/>
              <a:round/>
              <a:headEnd/>
              <a:tailEnd/>
            </a:ln>
          </p:spPr>
          <p:txBody>
            <a:bodyPr wrap="none" anchor="ctr"/>
            <a:lstStyle/>
            <a:p>
              <a:endParaRPr lang="en-US"/>
            </a:p>
          </p:txBody>
        </p:sp>
        <p:sp>
          <p:nvSpPr>
            <p:cNvPr id="5131" name="Oval 11"/>
            <p:cNvSpPr>
              <a:spLocks noChangeArrowheads="1"/>
            </p:cNvSpPr>
            <p:nvPr/>
          </p:nvSpPr>
          <p:spPr bwMode="auto">
            <a:xfrm>
              <a:off x="3648" y="3532"/>
              <a:ext cx="336" cy="336"/>
            </a:xfrm>
            <a:prstGeom prst="ellipse">
              <a:avLst/>
            </a:prstGeom>
            <a:solidFill>
              <a:srgbClr val="F6A8ED"/>
            </a:solidFill>
            <a:ln w="12700">
              <a:noFill/>
              <a:round/>
              <a:headEnd/>
              <a:tailEnd/>
            </a:ln>
          </p:spPr>
          <p:txBody>
            <a:bodyPr wrap="none" anchor="ctr"/>
            <a:lstStyle/>
            <a:p>
              <a:endParaRPr lang="en-US"/>
            </a:p>
          </p:txBody>
        </p:sp>
        <p:sp>
          <p:nvSpPr>
            <p:cNvPr id="5132" name="Oval 12"/>
            <p:cNvSpPr>
              <a:spLocks noChangeArrowheads="1"/>
            </p:cNvSpPr>
            <p:nvPr/>
          </p:nvSpPr>
          <p:spPr bwMode="auto">
            <a:xfrm>
              <a:off x="4140" y="3604"/>
              <a:ext cx="344" cy="344"/>
            </a:xfrm>
            <a:prstGeom prst="ellipse">
              <a:avLst/>
            </a:prstGeom>
            <a:solidFill>
              <a:schemeClr val="bg1"/>
            </a:solidFill>
            <a:ln w="12700">
              <a:noFill/>
              <a:round/>
              <a:headEnd/>
              <a:tailEnd/>
            </a:ln>
          </p:spPr>
          <p:txBody>
            <a:bodyPr wrap="none" anchor="ctr"/>
            <a:lstStyle/>
            <a:p>
              <a:endParaRPr lang="en-US"/>
            </a:p>
          </p:txBody>
        </p:sp>
        <p:sp>
          <p:nvSpPr>
            <p:cNvPr id="5133" name="Oval 13"/>
            <p:cNvSpPr>
              <a:spLocks noChangeArrowheads="1"/>
            </p:cNvSpPr>
            <p:nvPr/>
          </p:nvSpPr>
          <p:spPr bwMode="auto">
            <a:xfrm>
              <a:off x="4824" y="3116"/>
              <a:ext cx="332" cy="332"/>
            </a:xfrm>
            <a:prstGeom prst="ellipse">
              <a:avLst/>
            </a:prstGeom>
            <a:solidFill>
              <a:srgbClr val="FFCC00"/>
            </a:solidFill>
            <a:ln w="12700">
              <a:noFill/>
              <a:round/>
              <a:headEnd/>
              <a:tailEnd/>
            </a:ln>
          </p:spPr>
          <p:txBody>
            <a:bodyPr wrap="none" anchor="ctr"/>
            <a:lstStyle/>
            <a:p>
              <a:endParaRPr lang="en-US"/>
            </a:p>
          </p:txBody>
        </p:sp>
        <p:sp>
          <p:nvSpPr>
            <p:cNvPr id="5134" name="Oval 14"/>
            <p:cNvSpPr>
              <a:spLocks noChangeArrowheads="1"/>
            </p:cNvSpPr>
            <p:nvPr/>
          </p:nvSpPr>
          <p:spPr bwMode="auto">
            <a:xfrm>
              <a:off x="4392" y="3180"/>
              <a:ext cx="284" cy="284"/>
            </a:xfrm>
            <a:prstGeom prst="ellipse">
              <a:avLst/>
            </a:prstGeom>
            <a:solidFill>
              <a:schemeClr val="hlink"/>
            </a:solidFill>
            <a:ln w="12700">
              <a:noFill/>
              <a:round/>
              <a:headEnd/>
              <a:tailEnd/>
            </a:ln>
          </p:spPr>
          <p:txBody>
            <a:bodyPr wrap="none" anchor="ctr"/>
            <a:lstStyle/>
            <a:p>
              <a:endParaRPr lang="en-US"/>
            </a:p>
          </p:txBody>
        </p:sp>
        <p:sp>
          <p:nvSpPr>
            <p:cNvPr id="5135" name="Oval 15"/>
            <p:cNvSpPr>
              <a:spLocks noChangeArrowheads="1"/>
            </p:cNvSpPr>
            <p:nvPr/>
          </p:nvSpPr>
          <p:spPr bwMode="auto">
            <a:xfrm>
              <a:off x="4524" y="2796"/>
              <a:ext cx="276" cy="276"/>
            </a:xfrm>
            <a:prstGeom prst="ellipse">
              <a:avLst/>
            </a:prstGeom>
            <a:solidFill>
              <a:schemeClr val="folHlink"/>
            </a:solidFill>
            <a:ln w="12700">
              <a:noFill/>
              <a:round/>
              <a:headEnd/>
              <a:tailEnd/>
            </a:ln>
          </p:spPr>
          <p:txBody>
            <a:bodyPr wrap="none" anchor="ctr"/>
            <a:lstStyle/>
            <a:p>
              <a:endParaRPr lang="en-US"/>
            </a:p>
          </p:txBody>
        </p:sp>
        <p:sp>
          <p:nvSpPr>
            <p:cNvPr id="5136" name="Oval 16"/>
            <p:cNvSpPr>
              <a:spLocks noChangeArrowheads="1"/>
            </p:cNvSpPr>
            <p:nvPr/>
          </p:nvSpPr>
          <p:spPr bwMode="auto">
            <a:xfrm>
              <a:off x="4684" y="3512"/>
              <a:ext cx="280" cy="280"/>
            </a:xfrm>
            <a:prstGeom prst="ellipse">
              <a:avLst/>
            </a:prstGeom>
            <a:solidFill>
              <a:srgbClr val="F5C1A9"/>
            </a:solidFill>
            <a:ln w="12700">
              <a:noFill/>
              <a:round/>
              <a:headEnd/>
              <a:tailEnd/>
            </a:ln>
          </p:spPr>
          <p:txBody>
            <a:bodyPr wrap="none" anchor="ctr"/>
            <a:lstStyle/>
            <a:p>
              <a:endParaRPr lang="en-US"/>
            </a:p>
          </p:txBody>
        </p:sp>
      </p:grpSp>
      <p:sp>
        <p:nvSpPr>
          <p:cNvPr id="5126" name="AutoShape 19"/>
          <p:cNvSpPr>
            <a:spLocks noChangeArrowheads="1"/>
          </p:cNvSpPr>
          <p:nvPr/>
        </p:nvSpPr>
        <p:spPr bwMode="auto">
          <a:xfrm>
            <a:off x="3692525" y="4951413"/>
            <a:ext cx="1701800" cy="730250"/>
          </a:xfrm>
          <a:prstGeom prst="rightArrow">
            <a:avLst>
              <a:gd name="adj1" fmla="val 50000"/>
              <a:gd name="adj2" fmla="val 58261"/>
            </a:avLst>
          </a:prstGeom>
          <a:solidFill>
            <a:srgbClr val="000080"/>
          </a:solidFill>
          <a:ln w="12700">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36244305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IE" dirty="0" smtClean="0"/>
              <a:t>Applying Edge Detectors</a:t>
            </a:r>
          </a:p>
        </p:txBody>
      </p:sp>
      <p:grpSp>
        <p:nvGrpSpPr>
          <p:cNvPr id="2" name="Group 8"/>
          <p:cNvGrpSpPr>
            <a:grpSpLocks/>
          </p:cNvGrpSpPr>
          <p:nvPr/>
        </p:nvGrpSpPr>
        <p:grpSpPr bwMode="auto">
          <a:xfrm>
            <a:off x="-3175" y="1631950"/>
            <a:ext cx="260350" cy="5229225"/>
            <a:chOff x="-2" y="1034"/>
            <a:chExt cx="164" cy="3294"/>
          </a:xfrm>
        </p:grpSpPr>
        <p:pic>
          <p:nvPicPr>
            <p:cNvPr id="15368" name="Picture 9" descr="book"/>
            <p:cNvPicPr>
              <a:picLocks noChangeAspect="1" noChangeArrowheads="1"/>
            </p:cNvPicPr>
            <p:nvPr/>
          </p:nvPicPr>
          <p:blipFill>
            <a:blip r:embed="rId3" cstate="print"/>
            <a:srcRect/>
            <a:stretch>
              <a:fillRect/>
            </a:stretch>
          </p:blipFill>
          <p:spPr bwMode="auto">
            <a:xfrm rot="-5400000">
              <a:off x="17" y="4184"/>
              <a:ext cx="125" cy="164"/>
            </a:xfrm>
            <a:prstGeom prst="rect">
              <a:avLst/>
            </a:prstGeom>
            <a:noFill/>
            <a:ln w="9525">
              <a:noFill/>
              <a:miter lim="800000"/>
              <a:headEnd/>
              <a:tailEnd/>
            </a:ln>
          </p:spPr>
        </p:pic>
        <p:sp>
          <p:nvSpPr>
            <p:cNvPr id="15369" name="Rectangle 10"/>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dirty="0">
                  <a:solidFill>
                    <a:schemeClr val="bg1"/>
                  </a:solidFill>
                </a:rPr>
                <a:t>Images taken from Gonzalez &amp; Woods, Digital Image Processing (2002)</a:t>
              </a:r>
              <a:endParaRPr lang="en-US" sz="1200" dirty="0">
                <a:solidFill>
                  <a:schemeClr val="bg1"/>
                </a:solidFill>
              </a:endParaRPr>
            </a:p>
          </p:txBody>
        </p:sp>
      </p:gr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88" y="1834356"/>
            <a:ext cx="8505825"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21149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IE" dirty="0" smtClean="0"/>
              <a:t>Edge Detection Solved Problems</a:t>
            </a:r>
          </a:p>
        </p:txBody>
      </p:sp>
      <p:sp>
        <p:nvSpPr>
          <p:cNvPr id="7" name="Rectangle 3"/>
          <p:cNvSpPr txBox="1">
            <a:spLocks noChangeArrowheads="1"/>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E" dirty="0" smtClean="0"/>
              <a:t>Perform Edge detection on the given input image by applying Sobel Edge Detector.</a:t>
            </a:r>
          </a:p>
        </p:txBody>
      </p:sp>
      <p:pic>
        <p:nvPicPr>
          <p:cNvPr id="3" name="Picture 2"/>
          <p:cNvPicPr>
            <a:picLocks noChangeAspect="1"/>
          </p:cNvPicPr>
          <p:nvPr/>
        </p:nvPicPr>
        <p:blipFill>
          <a:blip r:embed="rId3"/>
          <a:stretch>
            <a:fillRect/>
          </a:stretch>
        </p:blipFill>
        <p:spPr>
          <a:xfrm>
            <a:off x="2352675" y="2824040"/>
            <a:ext cx="4438650" cy="3467100"/>
          </a:xfrm>
          <a:prstGeom prst="rect">
            <a:avLst/>
          </a:prstGeom>
        </p:spPr>
      </p:pic>
    </p:spTree>
    <p:extLst>
      <p:ext uri="{BB962C8B-B14F-4D97-AF65-F5344CB8AC3E}">
        <p14:creationId xmlns:p14="http://schemas.microsoft.com/office/powerpoint/2010/main" val="12856675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IE" dirty="0" smtClean="0"/>
              <a:t>Edge Detection Solved Problems</a:t>
            </a:r>
          </a:p>
        </p:txBody>
      </p:sp>
      <p:pic>
        <p:nvPicPr>
          <p:cNvPr id="2" name="Picture 1"/>
          <p:cNvPicPr>
            <a:picLocks noChangeAspect="1"/>
          </p:cNvPicPr>
          <p:nvPr/>
        </p:nvPicPr>
        <p:blipFill>
          <a:blip r:embed="rId3"/>
          <a:stretch>
            <a:fillRect/>
          </a:stretch>
        </p:blipFill>
        <p:spPr>
          <a:xfrm>
            <a:off x="685800" y="1752601"/>
            <a:ext cx="7924800" cy="4343400"/>
          </a:xfrm>
          <a:prstGeom prst="rect">
            <a:avLst/>
          </a:prstGeom>
        </p:spPr>
      </p:pic>
    </p:spTree>
    <p:extLst>
      <p:ext uri="{BB962C8B-B14F-4D97-AF65-F5344CB8AC3E}">
        <p14:creationId xmlns:p14="http://schemas.microsoft.com/office/powerpoint/2010/main" val="11529238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IE" dirty="0" smtClean="0"/>
              <a:t>Edge Detection Solved Problems</a:t>
            </a:r>
          </a:p>
        </p:txBody>
      </p:sp>
      <p:pic>
        <p:nvPicPr>
          <p:cNvPr id="3" name="Picture 2"/>
          <p:cNvPicPr>
            <a:picLocks noChangeAspect="1"/>
          </p:cNvPicPr>
          <p:nvPr/>
        </p:nvPicPr>
        <p:blipFill>
          <a:blip r:embed="rId3"/>
          <a:stretch>
            <a:fillRect/>
          </a:stretch>
        </p:blipFill>
        <p:spPr>
          <a:xfrm>
            <a:off x="421105" y="1417638"/>
            <a:ext cx="8229600" cy="5135562"/>
          </a:xfrm>
          <a:prstGeom prst="rect">
            <a:avLst/>
          </a:prstGeom>
        </p:spPr>
      </p:pic>
    </p:spTree>
    <p:extLst>
      <p:ext uri="{BB962C8B-B14F-4D97-AF65-F5344CB8AC3E}">
        <p14:creationId xmlns:p14="http://schemas.microsoft.com/office/powerpoint/2010/main" val="10032200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IE" dirty="0" smtClean="0"/>
              <a:t>Edge Detection Solved Problems</a:t>
            </a:r>
          </a:p>
        </p:txBody>
      </p:sp>
      <p:pic>
        <p:nvPicPr>
          <p:cNvPr id="4" name="Picture 3"/>
          <p:cNvPicPr>
            <a:picLocks noChangeAspect="1"/>
          </p:cNvPicPr>
          <p:nvPr/>
        </p:nvPicPr>
        <p:blipFill>
          <a:blip r:embed="rId3"/>
          <a:stretch>
            <a:fillRect/>
          </a:stretch>
        </p:blipFill>
        <p:spPr>
          <a:xfrm>
            <a:off x="982133" y="1417638"/>
            <a:ext cx="7179733" cy="4983162"/>
          </a:xfrm>
          <a:prstGeom prst="rect">
            <a:avLst/>
          </a:prstGeom>
        </p:spPr>
      </p:pic>
    </p:spTree>
    <p:extLst>
      <p:ext uri="{BB962C8B-B14F-4D97-AF65-F5344CB8AC3E}">
        <p14:creationId xmlns:p14="http://schemas.microsoft.com/office/powerpoint/2010/main" val="33076851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IE" dirty="0" smtClean="0"/>
              <a:t>Edge Detection Solved Problems</a:t>
            </a:r>
          </a:p>
        </p:txBody>
      </p:sp>
      <p:pic>
        <p:nvPicPr>
          <p:cNvPr id="2" name="Picture 1"/>
          <p:cNvPicPr>
            <a:picLocks noChangeAspect="1"/>
          </p:cNvPicPr>
          <p:nvPr/>
        </p:nvPicPr>
        <p:blipFill>
          <a:blip r:embed="rId3"/>
          <a:stretch>
            <a:fillRect/>
          </a:stretch>
        </p:blipFill>
        <p:spPr>
          <a:xfrm>
            <a:off x="457201" y="1600200"/>
            <a:ext cx="7467600" cy="4338638"/>
          </a:xfrm>
          <a:prstGeom prst="rect">
            <a:avLst/>
          </a:prstGeom>
        </p:spPr>
      </p:pic>
      <p:pic>
        <p:nvPicPr>
          <p:cNvPr id="3" name="Picture 2"/>
          <p:cNvPicPr>
            <a:picLocks noChangeAspect="1"/>
          </p:cNvPicPr>
          <p:nvPr/>
        </p:nvPicPr>
        <p:blipFill>
          <a:blip r:embed="rId4"/>
          <a:stretch>
            <a:fillRect/>
          </a:stretch>
        </p:blipFill>
        <p:spPr>
          <a:xfrm>
            <a:off x="457199" y="6113379"/>
            <a:ext cx="8229601" cy="363621"/>
          </a:xfrm>
          <a:prstGeom prst="rect">
            <a:avLst/>
          </a:prstGeom>
        </p:spPr>
      </p:pic>
    </p:spTree>
    <p:extLst>
      <p:ext uri="{BB962C8B-B14F-4D97-AF65-F5344CB8AC3E}">
        <p14:creationId xmlns:p14="http://schemas.microsoft.com/office/powerpoint/2010/main" val="33509941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IE" dirty="0" smtClean="0"/>
              <a:t>Edge Detection Solved Problems</a:t>
            </a:r>
          </a:p>
        </p:txBody>
      </p:sp>
      <p:pic>
        <p:nvPicPr>
          <p:cNvPr id="4" name="Picture 3"/>
          <p:cNvPicPr>
            <a:picLocks noChangeAspect="1"/>
          </p:cNvPicPr>
          <p:nvPr/>
        </p:nvPicPr>
        <p:blipFill>
          <a:blip r:embed="rId3"/>
          <a:stretch>
            <a:fillRect/>
          </a:stretch>
        </p:blipFill>
        <p:spPr>
          <a:xfrm>
            <a:off x="926306" y="2209800"/>
            <a:ext cx="7291387" cy="3124200"/>
          </a:xfrm>
          <a:prstGeom prst="rect">
            <a:avLst/>
          </a:prstGeom>
        </p:spPr>
      </p:pic>
    </p:spTree>
    <p:extLst>
      <p:ext uri="{BB962C8B-B14F-4D97-AF65-F5344CB8AC3E}">
        <p14:creationId xmlns:p14="http://schemas.microsoft.com/office/powerpoint/2010/main" val="32997620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IE" dirty="0" smtClean="0"/>
              <a:t>Edge Detection Solved Problems</a:t>
            </a:r>
          </a:p>
        </p:txBody>
      </p:sp>
      <p:sp>
        <p:nvSpPr>
          <p:cNvPr id="7" name="Rectangle 3"/>
          <p:cNvSpPr txBox="1">
            <a:spLocks noChangeArrowheads="1"/>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E" dirty="0" smtClean="0"/>
              <a:t>Perform Edge detection on the given input image by applying Prewitt Edge Detector.</a:t>
            </a:r>
          </a:p>
        </p:txBody>
      </p:sp>
      <p:pic>
        <p:nvPicPr>
          <p:cNvPr id="3" name="Picture 2"/>
          <p:cNvPicPr>
            <a:picLocks noChangeAspect="1"/>
          </p:cNvPicPr>
          <p:nvPr/>
        </p:nvPicPr>
        <p:blipFill>
          <a:blip r:embed="rId3"/>
          <a:stretch>
            <a:fillRect/>
          </a:stretch>
        </p:blipFill>
        <p:spPr>
          <a:xfrm>
            <a:off x="2352675" y="2824040"/>
            <a:ext cx="4438650" cy="3467100"/>
          </a:xfrm>
          <a:prstGeom prst="rect">
            <a:avLst/>
          </a:prstGeom>
        </p:spPr>
      </p:pic>
    </p:spTree>
    <p:extLst>
      <p:ext uri="{BB962C8B-B14F-4D97-AF65-F5344CB8AC3E}">
        <p14:creationId xmlns:p14="http://schemas.microsoft.com/office/powerpoint/2010/main" val="35478996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IE" dirty="0" smtClean="0"/>
              <a:t>Edge Detection Solved Problems</a:t>
            </a:r>
          </a:p>
        </p:txBody>
      </p:sp>
      <p:pic>
        <p:nvPicPr>
          <p:cNvPr id="2" name="Picture 1"/>
          <p:cNvPicPr>
            <a:picLocks noChangeAspect="1"/>
          </p:cNvPicPr>
          <p:nvPr/>
        </p:nvPicPr>
        <p:blipFill>
          <a:blip r:embed="rId3"/>
          <a:stretch>
            <a:fillRect/>
          </a:stretch>
        </p:blipFill>
        <p:spPr>
          <a:xfrm>
            <a:off x="378411" y="1600200"/>
            <a:ext cx="8079790" cy="4724400"/>
          </a:xfrm>
          <a:prstGeom prst="rect">
            <a:avLst/>
          </a:prstGeom>
        </p:spPr>
      </p:pic>
    </p:spTree>
    <p:extLst>
      <p:ext uri="{BB962C8B-B14F-4D97-AF65-F5344CB8AC3E}">
        <p14:creationId xmlns:p14="http://schemas.microsoft.com/office/powerpoint/2010/main" val="15410383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IE" dirty="0" smtClean="0"/>
              <a:t>Edge Detection Solved Problems</a:t>
            </a:r>
          </a:p>
        </p:txBody>
      </p:sp>
      <p:pic>
        <p:nvPicPr>
          <p:cNvPr id="3" name="Picture 2"/>
          <p:cNvPicPr>
            <a:picLocks noChangeAspect="1"/>
          </p:cNvPicPr>
          <p:nvPr/>
        </p:nvPicPr>
        <p:blipFill>
          <a:blip r:embed="rId3"/>
          <a:stretch>
            <a:fillRect/>
          </a:stretch>
        </p:blipFill>
        <p:spPr>
          <a:xfrm>
            <a:off x="609600" y="2057400"/>
            <a:ext cx="3962400" cy="2952750"/>
          </a:xfrm>
          <a:prstGeom prst="rect">
            <a:avLst/>
          </a:prstGeom>
        </p:spPr>
      </p:pic>
      <p:pic>
        <p:nvPicPr>
          <p:cNvPr id="4" name="Picture 3"/>
          <p:cNvPicPr>
            <a:picLocks noChangeAspect="1"/>
          </p:cNvPicPr>
          <p:nvPr/>
        </p:nvPicPr>
        <p:blipFill>
          <a:blip r:embed="rId4"/>
          <a:stretch>
            <a:fillRect/>
          </a:stretch>
        </p:blipFill>
        <p:spPr>
          <a:xfrm>
            <a:off x="4953000" y="2057400"/>
            <a:ext cx="3470957" cy="2952750"/>
          </a:xfrm>
          <a:prstGeom prst="rect">
            <a:avLst/>
          </a:prstGeom>
        </p:spPr>
      </p:pic>
    </p:spTree>
    <p:extLst>
      <p:ext uri="{BB962C8B-B14F-4D97-AF65-F5344CB8AC3E}">
        <p14:creationId xmlns:p14="http://schemas.microsoft.com/office/powerpoint/2010/main" val="42833760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IE" smtClean="0"/>
              <a:t>Segmentation Examples</a:t>
            </a:r>
            <a:endParaRPr lang="en-US" smtClean="0"/>
          </a:p>
        </p:txBody>
      </p:sp>
      <p:graphicFrame>
        <p:nvGraphicFramePr>
          <p:cNvPr id="6147" name="Object 2"/>
          <p:cNvGraphicFramePr>
            <a:graphicFrameLocks noChangeAspect="1"/>
          </p:cNvGraphicFramePr>
          <p:nvPr/>
        </p:nvGraphicFramePr>
        <p:xfrm>
          <a:off x="1298575" y="1420813"/>
          <a:ext cx="2581275" cy="2568575"/>
        </p:xfrm>
        <a:graphic>
          <a:graphicData uri="http://schemas.openxmlformats.org/presentationml/2006/ole">
            <mc:AlternateContent xmlns:mc="http://schemas.openxmlformats.org/markup-compatibility/2006">
              <mc:Choice xmlns:v="urn:schemas-microsoft-com:vml" Requires="v">
                <p:oleObj spid="_x0000_s1410" name="CorelPhotoPaint.Image.11" r:id="rId4" imgW="4323231" imgH="4311405" progId="CorelPhotoPaint.Image.11">
                  <p:embed/>
                </p:oleObj>
              </mc:Choice>
              <mc:Fallback>
                <p:oleObj name="CorelPhotoPaint.Image.11" r:id="rId4" imgW="4323231" imgH="4311405" progId="CorelPhotoPaint.Image.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r="49796" b="49933"/>
                      <a:stretch>
                        <a:fillRect/>
                      </a:stretch>
                    </p:blipFill>
                    <p:spPr bwMode="auto">
                      <a:xfrm>
                        <a:off x="1298575" y="1420813"/>
                        <a:ext cx="2581275" cy="256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8" name="Object 3"/>
          <p:cNvGraphicFramePr>
            <a:graphicFrameLocks noChangeAspect="1"/>
          </p:cNvGraphicFramePr>
          <p:nvPr/>
        </p:nvGraphicFramePr>
        <p:xfrm>
          <a:off x="5270500" y="1411288"/>
          <a:ext cx="2563813" cy="2584450"/>
        </p:xfrm>
        <a:graphic>
          <a:graphicData uri="http://schemas.openxmlformats.org/presentationml/2006/ole">
            <mc:AlternateContent xmlns:mc="http://schemas.openxmlformats.org/markup-compatibility/2006">
              <mc:Choice xmlns:v="urn:schemas-microsoft-com:vml" Requires="v">
                <p:oleObj spid="_x0000_s1411" name="CorelPhotoPaint.Image.11" r:id="rId6" imgW="4323231" imgH="4311405" progId="CorelPhotoPaint.Image.11">
                  <p:embed/>
                </p:oleObj>
              </mc:Choice>
              <mc:Fallback>
                <p:oleObj name="CorelPhotoPaint.Image.11" r:id="rId6" imgW="4323231" imgH="4311405" progId="CorelPhotoPaint.Image.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l="50128" t="49596"/>
                      <a:stretch>
                        <a:fillRect/>
                      </a:stretch>
                    </p:blipFill>
                    <p:spPr bwMode="auto">
                      <a:xfrm>
                        <a:off x="5270500" y="1411288"/>
                        <a:ext cx="2563813" cy="258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9" name="Object 4"/>
          <p:cNvGraphicFramePr>
            <a:graphicFrameLocks noChangeAspect="1"/>
          </p:cNvGraphicFramePr>
          <p:nvPr/>
        </p:nvGraphicFramePr>
        <p:xfrm>
          <a:off x="1298575" y="4149725"/>
          <a:ext cx="2579688" cy="2552700"/>
        </p:xfrm>
        <a:graphic>
          <a:graphicData uri="http://schemas.openxmlformats.org/presentationml/2006/ole">
            <mc:AlternateContent xmlns:mc="http://schemas.openxmlformats.org/markup-compatibility/2006">
              <mc:Choice xmlns:v="urn:schemas-microsoft-com:vml" Requires="v">
                <p:oleObj spid="_x0000_s1412" name="CorelPhotoPaint.Image.11" r:id="rId7" imgW="5422403" imgH="5377979" progId="CorelPhotoPaint.Image.11">
                  <p:embed/>
                </p:oleObj>
              </mc:Choice>
              <mc:Fallback>
                <p:oleObj name="CorelPhotoPaint.Image.11" r:id="rId7" imgW="5422403" imgH="5377979" progId="CorelPhotoPaint.Image.11">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r="66591" b="66672"/>
                      <a:stretch>
                        <a:fillRect/>
                      </a:stretch>
                    </p:blipFill>
                    <p:spPr bwMode="auto">
                      <a:xfrm>
                        <a:off x="1298575" y="4149725"/>
                        <a:ext cx="2579688"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0" name="Object 5"/>
          <p:cNvGraphicFramePr>
            <a:graphicFrameLocks noChangeAspect="1"/>
          </p:cNvGraphicFramePr>
          <p:nvPr/>
        </p:nvGraphicFramePr>
        <p:xfrm>
          <a:off x="5270500" y="4157663"/>
          <a:ext cx="2579688" cy="2536825"/>
        </p:xfrm>
        <a:graphic>
          <a:graphicData uri="http://schemas.openxmlformats.org/presentationml/2006/ole">
            <mc:AlternateContent xmlns:mc="http://schemas.openxmlformats.org/markup-compatibility/2006">
              <mc:Choice xmlns:v="urn:schemas-microsoft-com:vml" Requires="v">
                <p:oleObj spid="_x0000_s1413" name="CorelPhotoPaint.Image.11" r:id="rId9" imgW="5422403" imgH="5377979" progId="CorelPhotoPaint.Image.11">
                  <p:embed/>
                </p:oleObj>
              </mc:Choice>
              <mc:Fallback>
                <p:oleObj name="CorelPhotoPaint.Image.11" r:id="rId9" imgW="5422403" imgH="5377979" progId="CorelPhotoPaint.Image.11">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l="33328" t="66672" r="33063"/>
                      <a:stretch>
                        <a:fillRect/>
                      </a:stretch>
                    </p:blipFill>
                    <p:spPr bwMode="auto">
                      <a:xfrm>
                        <a:off x="5270500" y="4157663"/>
                        <a:ext cx="2579688"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1" name="AutoShape 8"/>
          <p:cNvSpPr>
            <a:spLocks noChangeArrowheads="1"/>
          </p:cNvSpPr>
          <p:nvPr/>
        </p:nvSpPr>
        <p:spPr bwMode="auto">
          <a:xfrm>
            <a:off x="3967163" y="2401888"/>
            <a:ext cx="1216025" cy="604837"/>
          </a:xfrm>
          <a:prstGeom prst="rightArrow">
            <a:avLst>
              <a:gd name="adj1" fmla="val 50000"/>
              <a:gd name="adj2" fmla="val 50263"/>
            </a:avLst>
          </a:prstGeom>
          <a:solidFill>
            <a:srgbClr val="000080"/>
          </a:solidFill>
          <a:ln w="12700">
            <a:solidFill>
              <a:schemeClr val="tx1"/>
            </a:solidFill>
            <a:miter lim="800000"/>
            <a:headEnd/>
            <a:tailEnd/>
          </a:ln>
        </p:spPr>
        <p:txBody>
          <a:bodyPr wrap="none" anchor="ctr"/>
          <a:lstStyle/>
          <a:p>
            <a:endParaRPr lang="en-US"/>
          </a:p>
        </p:txBody>
      </p:sp>
      <p:sp>
        <p:nvSpPr>
          <p:cNvPr id="6152" name="AutoShape 9"/>
          <p:cNvSpPr>
            <a:spLocks noChangeArrowheads="1"/>
          </p:cNvSpPr>
          <p:nvPr/>
        </p:nvSpPr>
        <p:spPr bwMode="auto">
          <a:xfrm>
            <a:off x="3965575" y="5124450"/>
            <a:ext cx="1216025" cy="604838"/>
          </a:xfrm>
          <a:prstGeom prst="rightArrow">
            <a:avLst>
              <a:gd name="adj1" fmla="val 50000"/>
              <a:gd name="adj2" fmla="val 50262"/>
            </a:avLst>
          </a:prstGeom>
          <a:solidFill>
            <a:srgbClr val="000080"/>
          </a:solidFill>
          <a:ln w="12700">
            <a:solidFill>
              <a:schemeClr val="tx1"/>
            </a:solidFill>
            <a:miter lim="800000"/>
            <a:headEnd/>
            <a:tailEnd/>
          </a:ln>
        </p:spPr>
        <p:txBody>
          <a:bodyPr wrap="none" anchor="ctr"/>
          <a:lstStyle/>
          <a:p>
            <a:endParaRPr lang="en-US"/>
          </a:p>
        </p:txBody>
      </p:sp>
      <p:grpSp>
        <p:nvGrpSpPr>
          <p:cNvPr id="2" name="Group 10"/>
          <p:cNvGrpSpPr>
            <a:grpSpLocks/>
          </p:cNvGrpSpPr>
          <p:nvPr/>
        </p:nvGrpSpPr>
        <p:grpSpPr bwMode="auto">
          <a:xfrm>
            <a:off x="-3175" y="1631950"/>
            <a:ext cx="260350" cy="5229225"/>
            <a:chOff x="-2" y="1034"/>
            <a:chExt cx="164" cy="3294"/>
          </a:xfrm>
        </p:grpSpPr>
        <p:pic>
          <p:nvPicPr>
            <p:cNvPr id="6154" name="Picture 11" descr="book"/>
            <p:cNvPicPr>
              <a:picLocks noChangeAspect="1" noChangeArrowheads="1"/>
            </p:cNvPicPr>
            <p:nvPr/>
          </p:nvPicPr>
          <p:blipFill>
            <a:blip r:embed="rId10" cstate="print"/>
            <a:srcRect/>
            <a:stretch>
              <a:fillRect/>
            </a:stretch>
          </p:blipFill>
          <p:spPr bwMode="auto">
            <a:xfrm rot="-5400000">
              <a:off x="17" y="4184"/>
              <a:ext cx="125" cy="164"/>
            </a:xfrm>
            <a:prstGeom prst="rect">
              <a:avLst/>
            </a:prstGeom>
            <a:noFill/>
            <a:ln w="9525">
              <a:noFill/>
              <a:miter lim="800000"/>
              <a:headEnd/>
              <a:tailEnd/>
            </a:ln>
          </p:spPr>
        </p:pic>
        <p:sp>
          <p:nvSpPr>
            <p:cNvPr id="6155" name="Rectangle 12"/>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IE" dirty="0" smtClean="0"/>
              <a:t>Edge Detection Solved Problems</a:t>
            </a:r>
          </a:p>
        </p:txBody>
      </p:sp>
      <p:pic>
        <p:nvPicPr>
          <p:cNvPr id="2" name="Picture 1"/>
          <p:cNvPicPr>
            <a:picLocks noChangeAspect="1"/>
          </p:cNvPicPr>
          <p:nvPr/>
        </p:nvPicPr>
        <p:blipFill>
          <a:blip r:embed="rId3"/>
          <a:stretch>
            <a:fillRect/>
          </a:stretch>
        </p:blipFill>
        <p:spPr>
          <a:xfrm>
            <a:off x="648133" y="1676400"/>
            <a:ext cx="7847734" cy="3200400"/>
          </a:xfrm>
          <a:prstGeom prst="rect">
            <a:avLst/>
          </a:prstGeom>
        </p:spPr>
      </p:pic>
      <p:pic>
        <p:nvPicPr>
          <p:cNvPr id="5" name="Picture 4"/>
          <p:cNvPicPr>
            <a:picLocks noChangeAspect="1"/>
          </p:cNvPicPr>
          <p:nvPr/>
        </p:nvPicPr>
        <p:blipFill>
          <a:blip r:embed="rId4"/>
          <a:stretch>
            <a:fillRect/>
          </a:stretch>
        </p:blipFill>
        <p:spPr>
          <a:xfrm>
            <a:off x="648133" y="5410200"/>
            <a:ext cx="7847734" cy="619125"/>
          </a:xfrm>
          <a:prstGeom prst="rect">
            <a:avLst/>
          </a:prstGeom>
        </p:spPr>
      </p:pic>
    </p:spTree>
    <p:extLst>
      <p:ext uri="{BB962C8B-B14F-4D97-AF65-F5344CB8AC3E}">
        <p14:creationId xmlns:p14="http://schemas.microsoft.com/office/powerpoint/2010/main" val="8350827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IE" dirty="0" smtClean="0"/>
              <a:t>Edge Detection Solved Problems</a:t>
            </a:r>
          </a:p>
        </p:txBody>
      </p:sp>
      <p:pic>
        <p:nvPicPr>
          <p:cNvPr id="3" name="Picture 2"/>
          <p:cNvPicPr>
            <a:picLocks noChangeAspect="1"/>
          </p:cNvPicPr>
          <p:nvPr/>
        </p:nvPicPr>
        <p:blipFill>
          <a:blip r:embed="rId3"/>
          <a:stretch>
            <a:fillRect/>
          </a:stretch>
        </p:blipFill>
        <p:spPr>
          <a:xfrm>
            <a:off x="457200" y="1905000"/>
            <a:ext cx="8229600" cy="3048000"/>
          </a:xfrm>
          <a:prstGeom prst="rect">
            <a:avLst/>
          </a:prstGeom>
        </p:spPr>
      </p:pic>
    </p:spTree>
    <p:extLst>
      <p:ext uri="{BB962C8B-B14F-4D97-AF65-F5344CB8AC3E}">
        <p14:creationId xmlns:p14="http://schemas.microsoft.com/office/powerpoint/2010/main" val="29009269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IE" smtClean="0"/>
              <a:t>Edge Detection Problems</a:t>
            </a:r>
          </a:p>
        </p:txBody>
      </p:sp>
      <p:sp>
        <p:nvSpPr>
          <p:cNvPr id="21507" name="Rectangle 3"/>
          <p:cNvSpPr>
            <a:spLocks noGrp="1" noChangeArrowheads="1"/>
          </p:cNvSpPr>
          <p:nvPr>
            <p:ph type="body" idx="1"/>
          </p:nvPr>
        </p:nvSpPr>
        <p:spPr/>
        <p:txBody>
          <a:bodyPr/>
          <a:lstStyle/>
          <a:p>
            <a:pPr marL="0" indent="0" eaLnBrk="1" hangingPunct="1"/>
            <a:r>
              <a:rPr lang="en-IE" smtClean="0"/>
              <a:t>Often, problems arise in edge detection is that there are too much detail</a:t>
            </a:r>
          </a:p>
          <a:p>
            <a:pPr marL="0" indent="0" eaLnBrk="1" hangingPunct="1"/>
            <a:r>
              <a:rPr lang="en-IE" smtClean="0"/>
              <a:t>For example, the brickwork in the previous example</a:t>
            </a:r>
          </a:p>
          <a:p>
            <a:pPr marL="0" indent="0" eaLnBrk="1" hangingPunct="1"/>
            <a:r>
              <a:rPr lang="en-IE" smtClean="0"/>
              <a:t>One way to overcome this is to smooth images prior to edge detection</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8"/>
          <p:cNvSpPr>
            <a:spLocks noGrp="1" noChangeArrowheads="1"/>
          </p:cNvSpPr>
          <p:nvPr>
            <p:ph type="title"/>
          </p:nvPr>
        </p:nvSpPr>
        <p:spPr/>
        <p:txBody>
          <a:bodyPr/>
          <a:lstStyle/>
          <a:p>
            <a:pPr eaLnBrk="1" hangingPunct="1"/>
            <a:r>
              <a:rPr lang="en-IE" sz="3600" smtClean="0"/>
              <a:t>Edge Detection Example With Smoothing</a:t>
            </a:r>
          </a:p>
        </p:txBody>
      </p:sp>
      <p:pic>
        <p:nvPicPr>
          <p:cNvPr id="22531" name="Picture 4"/>
          <p:cNvPicPr>
            <a:picLocks noChangeAspect="1" noChangeArrowheads="1"/>
          </p:cNvPicPr>
          <p:nvPr/>
        </p:nvPicPr>
        <p:blipFill>
          <a:blip r:embed="rId3"/>
          <a:srcRect r="19267"/>
          <a:stretch>
            <a:fillRect/>
          </a:stretch>
        </p:blipFill>
        <p:spPr bwMode="auto">
          <a:xfrm>
            <a:off x="1220788" y="1573213"/>
            <a:ext cx="6672262" cy="4997450"/>
          </a:xfrm>
          <a:prstGeom prst="rect">
            <a:avLst/>
          </a:prstGeom>
          <a:noFill/>
          <a:ln w="9525">
            <a:noFill/>
            <a:miter lim="800000"/>
            <a:headEnd/>
            <a:tailEnd/>
          </a:ln>
        </p:spPr>
      </p:pic>
      <p:grpSp>
        <p:nvGrpSpPr>
          <p:cNvPr id="2" name="Group 5"/>
          <p:cNvGrpSpPr>
            <a:grpSpLocks/>
          </p:cNvGrpSpPr>
          <p:nvPr/>
        </p:nvGrpSpPr>
        <p:grpSpPr bwMode="auto">
          <a:xfrm>
            <a:off x="-3175" y="1631950"/>
            <a:ext cx="260350" cy="5229225"/>
            <a:chOff x="-2" y="1034"/>
            <a:chExt cx="164" cy="3294"/>
          </a:xfrm>
        </p:grpSpPr>
        <p:pic>
          <p:nvPicPr>
            <p:cNvPr id="22537" name="Picture 6"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22538"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
        <p:nvSpPr>
          <p:cNvPr id="22533" name="Text Box 9"/>
          <p:cNvSpPr txBox="1">
            <a:spLocks noChangeArrowheads="1"/>
          </p:cNvSpPr>
          <p:nvPr/>
        </p:nvSpPr>
        <p:spPr bwMode="auto">
          <a:xfrm>
            <a:off x="2014538" y="1293813"/>
            <a:ext cx="1670050" cy="366712"/>
          </a:xfrm>
          <a:prstGeom prst="rect">
            <a:avLst/>
          </a:prstGeom>
          <a:noFill/>
          <a:ln w="12700">
            <a:noFill/>
            <a:miter lim="800000"/>
            <a:headEnd/>
            <a:tailEnd/>
          </a:ln>
        </p:spPr>
        <p:txBody>
          <a:bodyPr wrap="none">
            <a:spAutoFit/>
          </a:bodyPr>
          <a:lstStyle/>
          <a:p>
            <a:r>
              <a:rPr lang="en-IE"/>
              <a:t>Original Image</a:t>
            </a:r>
          </a:p>
        </p:txBody>
      </p:sp>
      <p:sp>
        <p:nvSpPr>
          <p:cNvPr id="22534" name="Text Box 10"/>
          <p:cNvSpPr txBox="1">
            <a:spLocks noChangeArrowheads="1"/>
          </p:cNvSpPr>
          <p:nvPr/>
        </p:nvSpPr>
        <p:spPr bwMode="auto">
          <a:xfrm>
            <a:off x="4514850" y="1298575"/>
            <a:ext cx="3397250" cy="366713"/>
          </a:xfrm>
          <a:prstGeom prst="rect">
            <a:avLst/>
          </a:prstGeom>
          <a:noFill/>
          <a:ln w="12700">
            <a:noFill/>
            <a:miter lim="800000"/>
            <a:headEnd/>
            <a:tailEnd/>
          </a:ln>
        </p:spPr>
        <p:txBody>
          <a:bodyPr wrap="none">
            <a:spAutoFit/>
          </a:bodyPr>
          <a:lstStyle/>
          <a:p>
            <a:r>
              <a:rPr lang="en-IE"/>
              <a:t>Horizontal Gradient Component</a:t>
            </a:r>
          </a:p>
        </p:txBody>
      </p:sp>
      <p:sp>
        <p:nvSpPr>
          <p:cNvPr id="22535" name="Text Box 11"/>
          <p:cNvSpPr txBox="1">
            <a:spLocks noChangeArrowheads="1"/>
          </p:cNvSpPr>
          <p:nvPr/>
        </p:nvSpPr>
        <p:spPr bwMode="auto">
          <a:xfrm>
            <a:off x="1289050" y="6477000"/>
            <a:ext cx="3130550" cy="366713"/>
          </a:xfrm>
          <a:prstGeom prst="rect">
            <a:avLst/>
          </a:prstGeom>
          <a:noFill/>
          <a:ln w="12700">
            <a:noFill/>
            <a:miter lim="800000"/>
            <a:headEnd/>
            <a:tailEnd/>
          </a:ln>
        </p:spPr>
        <p:txBody>
          <a:bodyPr wrap="none">
            <a:spAutoFit/>
          </a:bodyPr>
          <a:lstStyle/>
          <a:p>
            <a:r>
              <a:rPr lang="en-IE"/>
              <a:t>Vertical Gradient Component</a:t>
            </a:r>
          </a:p>
        </p:txBody>
      </p:sp>
      <p:sp>
        <p:nvSpPr>
          <p:cNvPr id="22536" name="Text Box 12"/>
          <p:cNvSpPr txBox="1">
            <a:spLocks noChangeArrowheads="1"/>
          </p:cNvSpPr>
          <p:nvPr/>
        </p:nvSpPr>
        <p:spPr bwMode="auto">
          <a:xfrm>
            <a:off x="4929188" y="6491288"/>
            <a:ext cx="2520950" cy="366712"/>
          </a:xfrm>
          <a:prstGeom prst="rect">
            <a:avLst/>
          </a:prstGeom>
          <a:noFill/>
          <a:ln w="12700">
            <a:noFill/>
            <a:miter lim="800000"/>
            <a:headEnd/>
            <a:tailEnd/>
          </a:ln>
        </p:spPr>
        <p:txBody>
          <a:bodyPr wrap="none">
            <a:spAutoFit/>
          </a:bodyPr>
          <a:lstStyle/>
          <a:p>
            <a:r>
              <a:rPr lang="en-IE"/>
              <a:t>Combined Edge Image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fontScale="90000"/>
          </a:bodyPr>
          <a:lstStyle/>
          <a:p>
            <a:pPr eaLnBrk="1" hangingPunct="1"/>
            <a:r>
              <a:rPr lang="en-IE" dirty="0" smtClean="0"/>
              <a:t>Laplacian Edge Detection ( 2</a:t>
            </a:r>
            <a:r>
              <a:rPr lang="en-IE" baseline="30000" dirty="0" smtClean="0"/>
              <a:t>nd</a:t>
            </a:r>
            <a:r>
              <a:rPr lang="en-IE" dirty="0" smtClean="0"/>
              <a:t> Derivative Operator)</a:t>
            </a:r>
          </a:p>
        </p:txBody>
      </p:sp>
      <p:grpSp>
        <p:nvGrpSpPr>
          <p:cNvPr id="2" name="Group 5"/>
          <p:cNvGrpSpPr>
            <a:grpSpLocks/>
          </p:cNvGrpSpPr>
          <p:nvPr/>
        </p:nvGrpSpPr>
        <p:grpSpPr bwMode="auto">
          <a:xfrm>
            <a:off x="-3175" y="1631950"/>
            <a:ext cx="260350" cy="5229225"/>
            <a:chOff x="-2" y="1034"/>
            <a:chExt cx="164" cy="3294"/>
          </a:xfrm>
        </p:grpSpPr>
        <p:pic>
          <p:nvPicPr>
            <p:cNvPr id="23558" name="Picture 6" descr="book"/>
            <p:cNvPicPr>
              <a:picLocks noChangeAspect="1" noChangeArrowheads="1"/>
            </p:cNvPicPr>
            <p:nvPr/>
          </p:nvPicPr>
          <p:blipFill>
            <a:blip r:embed="rId3" cstate="print"/>
            <a:srcRect/>
            <a:stretch>
              <a:fillRect/>
            </a:stretch>
          </p:blipFill>
          <p:spPr bwMode="auto">
            <a:xfrm rot="-5400000">
              <a:off x="17" y="4184"/>
              <a:ext cx="125" cy="164"/>
            </a:xfrm>
            <a:prstGeom prst="rect">
              <a:avLst/>
            </a:prstGeom>
            <a:noFill/>
            <a:ln w="9525">
              <a:noFill/>
              <a:miter lim="800000"/>
              <a:headEnd/>
              <a:tailEnd/>
            </a:ln>
          </p:spPr>
        </p:pic>
        <p:sp>
          <p:nvSpPr>
            <p:cNvPr id="23559"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pic>
        <p:nvPicPr>
          <p:cNvPr id="2051" name="Picture 3"/>
          <p:cNvPicPr>
            <a:picLocks noChangeAspect="1" noChangeArrowheads="1"/>
          </p:cNvPicPr>
          <p:nvPr/>
        </p:nvPicPr>
        <p:blipFill>
          <a:blip r:embed="rId4"/>
          <a:srcRect/>
          <a:stretch>
            <a:fillRect/>
          </a:stretch>
        </p:blipFill>
        <p:spPr bwMode="auto">
          <a:xfrm>
            <a:off x="1352550" y="1371600"/>
            <a:ext cx="6438900"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IE" smtClean="0"/>
              <a:t>Laplacian Edge Detection</a:t>
            </a:r>
          </a:p>
        </p:txBody>
      </p:sp>
      <p:grpSp>
        <p:nvGrpSpPr>
          <p:cNvPr id="2" name="Group 5"/>
          <p:cNvGrpSpPr>
            <a:grpSpLocks/>
          </p:cNvGrpSpPr>
          <p:nvPr/>
        </p:nvGrpSpPr>
        <p:grpSpPr bwMode="auto">
          <a:xfrm>
            <a:off x="-3175" y="1631950"/>
            <a:ext cx="260350" cy="5229225"/>
            <a:chOff x="-2" y="1034"/>
            <a:chExt cx="164" cy="3294"/>
          </a:xfrm>
        </p:grpSpPr>
        <p:pic>
          <p:nvPicPr>
            <p:cNvPr id="23558" name="Picture 6" descr="book"/>
            <p:cNvPicPr>
              <a:picLocks noChangeAspect="1" noChangeArrowheads="1"/>
            </p:cNvPicPr>
            <p:nvPr/>
          </p:nvPicPr>
          <p:blipFill>
            <a:blip r:embed="rId3" cstate="print"/>
            <a:srcRect/>
            <a:stretch>
              <a:fillRect/>
            </a:stretch>
          </p:blipFill>
          <p:spPr bwMode="auto">
            <a:xfrm rot="-5400000">
              <a:off x="17" y="4184"/>
              <a:ext cx="125" cy="164"/>
            </a:xfrm>
            <a:prstGeom prst="rect">
              <a:avLst/>
            </a:prstGeom>
            <a:noFill/>
            <a:ln w="9525">
              <a:noFill/>
              <a:miter lim="800000"/>
              <a:headEnd/>
              <a:tailEnd/>
            </a:ln>
          </p:spPr>
        </p:pic>
        <p:sp>
          <p:nvSpPr>
            <p:cNvPr id="23559"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pic>
        <p:nvPicPr>
          <p:cNvPr id="3074" name="Picture 2"/>
          <p:cNvPicPr>
            <a:picLocks noChangeAspect="1" noChangeArrowheads="1"/>
          </p:cNvPicPr>
          <p:nvPr/>
        </p:nvPicPr>
        <p:blipFill>
          <a:blip r:embed="rId4"/>
          <a:srcRect/>
          <a:stretch>
            <a:fillRect/>
          </a:stretch>
        </p:blipFill>
        <p:spPr bwMode="auto">
          <a:xfrm>
            <a:off x="1181100" y="1390650"/>
            <a:ext cx="6781800" cy="4857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IE" smtClean="0"/>
              <a:t>Laplacian Edge Detection</a:t>
            </a:r>
          </a:p>
        </p:txBody>
      </p:sp>
      <p:sp>
        <p:nvSpPr>
          <p:cNvPr id="23555" name="Rectangle 3"/>
          <p:cNvSpPr>
            <a:spLocks noGrp="1" noChangeArrowheads="1"/>
          </p:cNvSpPr>
          <p:nvPr>
            <p:ph type="body" idx="1"/>
          </p:nvPr>
        </p:nvSpPr>
        <p:spPr>
          <a:xfrm>
            <a:off x="457200" y="1295400"/>
            <a:ext cx="8229600" cy="5105400"/>
          </a:xfrm>
        </p:spPr>
        <p:txBody>
          <a:bodyPr>
            <a:normAutofit fontScale="92500" lnSpcReduction="20000"/>
          </a:bodyPr>
          <a:lstStyle/>
          <a:p>
            <a:pPr marL="0" indent="0" eaLnBrk="1" hangingPunct="1">
              <a:lnSpc>
                <a:spcPct val="90000"/>
              </a:lnSpc>
            </a:pPr>
            <a:endParaRPr lang="en-IE" dirty="0" smtClean="0"/>
          </a:p>
          <a:p>
            <a:pPr marL="0" indent="0" eaLnBrk="1" hangingPunct="1">
              <a:lnSpc>
                <a:spcPct val="90000"/>
              </a:lnSpc>
            </a:pPr>
            <a:r>
              <a:rPr lang="en-IE" b="1" dirty="0" smtClean="0"/>
              <a:t>Variations of </a:t>
            </a:r>
            <a:r>
              <a:rPr lang="en-IE" b="1" dirty="0" err="1" smtClean="0"/>
              <a:t>Laplacians</a:t>
            </a:r>
            <a:endParaRPr lang="en-IE" b="1" dirty="0" smtClean="0"/>
          </a:p>
          <a:p>
            <a:pPr marL="0" indent="0" eaLnBrk="1" hangingPunct="1">
              <a:lnSpc>
                <a:spcPct val="90000"/>
              </a:lnSpc>
            </a:pPr>
            <a:endParaRPr lang="en-IE" dirty="0" smtClean="0"/>
          </a:p>
          <a:p>
            <a:pPr marL="0" indent="0" eaLnBrk="1" hangingPunct="1">
              <a:lnSpc>
                <a:spcPct val="90000"/>
              </a:lnSpc>
            </a:pPr>
            <a:endParaRPr lang="en-IE" dirty="0" smtClean="0"/>
          </a:p>
          <a:p>
            <a:pPr marL="0" indent="0" eaLnBrk="1" hangingPunct="1">
              <a:lnSpc>
                <a:spcPct val="90000"/>
              </a:lnSpc>
            </a:pPr>
            <a:endParaRPr lang="en-IE" dirty="0" smtClean="0"/>
          </a:p>
          <a:p>
            <a:pPr marL="0" indent="0" eaLnBrk="1" hangingPunct="1">
              <a:lnSpc>
                <a:spcPct val="90000"/>
              </a:lnSpc>
            </a:pPr>
            <a:endParaRPr lang="en-IE" dirty="0" smtClean="0"/>
          </a:p>
          <a:p>
            <a:pPr marL="0" indent="0" eaLnBrk="1" hangingPunct="1">
              <a:lnSpc>
                <a:spcPct val="90000"/>
              </a:lnSpc>
            </a:pPr>
            <a:endParaRPr lang="en-IE" dirty="0" smtClean="0"/>
          </a:p>
          <a:p>
            <a:pPr marL="0" indent="0" eaLnBrk="1" hangingPunct="1">
              <a:lnSpc>
                <a:spcPct val="90000"/>
              </a:lnSpc>
            </a:pPr>
            <a:endParaRPr lang="en-IE" dirty="0" smtClean="0"/>
          </a:p>
          <a:p>
            <a:pPr marL="0" indent="0" eaLnBrk="1" hangingPunct="1">
              <a:lnSpc>
                <a:spcPct val="90000"/>
              </a:lnSpc>
            </a:pPr>
            <a:r>
              <a:rPr lang="en-IE" dirty="0" smtClean="0"/>
              <a:t>The </a:t>
            </a:r>
            <a:r>
              <a:rPr lang="en-IE" dirty="0" err="1" smtClean="0"/>
              <a:t>Laplacian</a:t>
            </a:r>
            <a:r>
              <a:rPr lang="en-IE" dirty="0" smtClean="0"/>
              <a:t> is typically not used by itself as it is too sensitive to noise</a:t>
            </a:r>
          </a:p>
          <a:p>
            <a:pPr marL="0" indent="0" eaLnBrk="1" hangingPunct="1">
              <a:lnSpc>
                <a:spcPct val="90000"/>
              </a:lnSpc>
            </a:pPr>
            <a:r>
              <a:rPr lang="en-IE" dirty="0" smtClean="0"/>
              <a:t>Usually when used for edge detection the </a:t>
            </a:r>
            <a:r>
              <a:rPr lang="en-IE" dirty="0" err="1" smtClean="0"/>
              <a:t>Laplacian</a:t>
            </a:r>
            <a:r>
              <a:rPr lang="en-IE" dirty="0" smtClean="0"/>
              <a:t> is combined with a smoothing Gaussian filter</a:t>
            </a:r>
          </a:p>
        </p:txBody>
      </p:sp>
      <p:pic>
        <p:nvPicPr>
          <p:cNvPr id="23556" name="Picture 4"/>
          <p:cNvPicPr>
            <a:picLocks noChangeAspect="1" noChangeArrowheads="1"/>
          </p:cNvPicPr>
          <p:nvPr/>
        </p:nvPicPr>
        <p:blipFill>
          <a:blip r:embed="rId3"/>
          <a:srcRect l="49113"/>
          <a:stretch>
            <a:fillRect/>
          </a:stretch>
        </p:blipFill>
        <p:spPr bwMode="auto">
          <a:xfrm>
            <a:off x="2390775" y="2278063"/>
            <a:ext cx="4284663" cy="2125662"/>
          </a:xfrm>
          <a:prstGeom prst="rect">
            <a:avLst/>
          </a:prstGeom>
          <a:noFill/>
          <a:ln w="9525">
            <a:noFill/>
            <a:miter lim="800000"/>
            <a:headEnd/>
            <a:tailEnd/>
          </a:ln>
        </p:spPr>
      </p:pic>
      <p:grpSp>
        <p:nvGrpSpPr>
          <p:cNvPr id="2" name="Group 5"/>
          <p:cNvGrpSpPr>
            <a:grpSpLocks/>
          </p:cNvGrpSpPr>
          <p:nvPr/>
        </p:nvGrpSpPr>
        <p:grpSpPr bwMode="auto">
          <a:xfrm>
            <a:off x="-3175" y="1631950"/>
            <a:ext cx="260350" cy="5229225"/>
            <a:chOff x="-2" y="1034"/>
            <a:chExt cx="164" cy="3294"/>
          </a:xfrm>
        </p:grpSpPr>
        <p:pic>
          <p:nvPicPr>
            <p:cNvPr id="23558" name="Picture 6"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23559"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IE" dirty="0" smtClean="0"/>
              <a:t>Laplacian of Gaussian Mask</a:t>
            </a:r>
          </a:p>
        </p:txBody>
      </p:sp>
      <p:grpSp>
        <p:nvGrpSpPr>
          <p:cNvPr id="2" name="Group 5"/>
          <p:cNvGrpSpPr>
            <a:grpSpLocks/>
          </p:cNvGrpSpPr>
          <p:nvPr/>
        </p:nvGrpSpPr>
        <p:grpSpPr bwMode="auto">
          <a:xfrm>
            <a:off x="-3175" y="1631950"/>
            <a:ext cx="260350" cy="5229225"/>
            <a:chOff x="-2" y="1034"/>
            <a:chExt cx="164" cy="3294"/>
          </a:xfrm>
        </p:grpSpPr>
        <p:pic>
          <p:nvPicPr>
            <p:cNvPr id="23558" name="Picture 6" descr="book"/>
            <p:cNvPicPr>
              <a:picLocks noChangeAspect="1" noChangeArrowheads="1"/>
            </p:cNvPicPr>
            <p:nvPr/>
          </p:nvPicPr>
          <p:blipFill>
            <a:blip r:embed="rId3" cstate="print"/>
            <a:srcRect/>
            <a:stretch>
              <a:fillRect/>
            </a:stretch>
          </p:blipFill>
          <p:spPr bwMode="auto">
            <a:xfrm rot="-5400000">
              <a:off x="17" y="4184"/>
              <a:ext cx="125" cy="164"/>
            </a:xfrm>
            <a:prstGeom prst="rect">
              <a:avLst/>
            </a:prstGeom>
            <a:noFill/>
            <a:ln w="9525">
              <a:noFill/>
              <a:miter lim="800000"/>
              <a:headEnd/>
              <a:tailEnd/>
            </a:ln>
          </p:spPr>
        </p:pic>
        <p:sp>
          <p:nvSpPr>
            <p:cNvPr id="23559"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pic>
        <p:nvPicPr>
          <p:cNvPr id="4" name="Picture 3"/>
          <p:cNvPicPr>
            <a:picLocks noChangeAspect="1"/>
          </p:cNvPicPr>
          <p:nvPr/>
        </p:nvPicPr>
        <p:blipFill>
          <a:blip r:embed="rId4"/>
          <a:stretch>
            <a:fillRect/>
          </a:stretch>
        </p:blipFill>
        <p:spPr>
          <a:xfrm>
            <a:off x="713896" y="1452807"/>
            <a:ext cx="7716208" cy="4900613"/>
          </a:xfrm>
          <a:prstGeom prst="rect">
            <a:avLst/>
          </a:prstGeom>
        </p:spPr>
      </p:pic>
    </p:spTree>
    <p:extLst>
      <p:ext uri="{BB962C8B-B14F-4D97-AF65-F5344CB8AC3E}">
        <p14:creationId xmlns:p14="http://schemas.microsoft.com/office/powerpoint/2010/main" val="36059366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IE" dirty="0" smtClean="0"/>
              <a:t>Hough Transform</a:t>
            </a:r>
          </a:p>
        </p:txBody>
      </p:sp>
      <p:sp>
        <p:nvSpPr>
          <p:cNvPr id="23555" name="Rectangle 3"/>
          <p:cNvSpPr>
            <a:spLocks noGrp="1" noChangeArrowheads="1"/>
          </p:cNvSpPr>
          <p:nvPr>
            <p:ph type="body" idx="1"/>
          </p:nvPr>
        </p:nvSpPr>
        <p:spPr>
          <a:xfrm>
            <a:off x="457200" y="1295400"/>
            <a:ext cx="8229600" cy="5105400"/>
          </a:xfrm>
        </p:spPr>
        <p:txBody>
          <a:bodyPr>
            <a:noAutofit/>
          </a:bodyPr>
          <a:lstStyle/>
          <a:p>
            <a:r>
              <a:rPr lang="en-US" sz="2200" dirty="0" smtClean="0"/>
              <a:t>Used for detecting </a:t>
            </a:r>
            <a:r>
              <a:rPr lang="en-US" sz="2200" dirty="0"/>
              <a:t>simple geometric shapes like lines, circles, and ellipses in images. </a:t>
            </a:r>
            <a:endParaRPr lang="en-US" sz="2200" dirty="0" smtClean="0"/>
          </a:p>
          <a:p>
            <a:r>
              <a:rPr lang="en-US" sz="2200" dirty="0" smtClean="0"/>
              <a:t>It </a:t>
            </a:r>
            <a:r>
              <a:rPr lang="en-US" sz="2200" dirty="0"/>
              <a:t>is especially effective in identifying distorted, incomplete, or partially obscured </a:t>
            </a:r>
            <a:r>
              <a:rPr lang="en-US" sz="2200" dirty="0" smtClean="0"/>
              <a:t>shapes</a:t>
            </a:r>
          </a:p>
          <a:p>
            <a:r>
              <a:rPr lang="en-US" sz="2200" dirty="0" smtClean="0"/>
              <a:t>Transforms image </a:t>
            </a:r>
            <a:r>
              <a:rPr lang="en-US" sz="2200" dirty="0"/>
              <a:t>space into parameter space, enabling the detection of shapes through pattern identification in this transformed space.</a:t>
            </a:r>
          </a:p>
          <a:p>
            <a:r>
              <a:rPr lang="en-US" sz="2200" dirty="0" smtClean="0"/>
              <a:t>Uses </a:t>
            </a:r>
            <a:r>
              <a:rPr lang="en-US" sz="2200" dirty="0"/>
              <a:t>a voting mechanism in the parameter space to highlight potential object candidates. </a:t>
            </a:r>
            <a:endParaRPr lang="en-US" sz="2200" dirty="0" smtClean="0"/>
          </a:p>
          <a:p>
            <a:r>
              <a:rPr lang="en-US" sz="2200" dirty="0" smtClean="0"/>
              <a:t>Robust </a:t>
            </a:r>
            <a:r>
              <a:rPr lang="en-US" sz="2200" dirty="0"/>
              <a:t>tool in various applications like medical imagery and manufactured part analysis. </a:t>
            </a:r>
            <a:endParaRPr lang="en-US" sz="2200" dirty="0" smtClean="0"/>
          </a:p>
          <a:p>
            <a:r>
              <a:rPr lang="en-US" sz="2200" dirty="0" smtClean="0"/>
              <a:t>While </a:t>
            </a:r>
            <a:r>
              <a:rPr lang="en-US" sz="2200" dirty="0"/>
              <a:t>the classical HT focuses on standard curves and is computationally less intensive, the generalized HT caters to more complex shapes where simple analytic descriptions are not feasible</a:t>
            </a:r>
            <a:r>
              <a:rPr lang="en-US" sz="2200" dirty="0" smtClean="0"/>
              <a:t>.</a:t>
            </a:r>
            <a:endParaRPr lang="en-US" sz="2200" dirty="0"/>
          </a:p>
        </p:txBody>
      </p:sp>
    </p:spTree>
    <p:extLst>
      <p:ext uri="{BB962C8B-B14F-4D97-AF65-F5344CB8AC3E}">
        <p14:creationId xmlns:p14="http://schemas.microsoft.com/office/powerpoint/2010/main" val="23526763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IE" dirty="0" smtClean="0"/>
              <a:t>Hough Transform Working</a:t>
            </a:r>
          </a:p>
        </p:txBody>
      </p:sp>
      <p:sp>
        <p:nvSpPr>
          <p:cNvPr id="23555" name="Rectangle 3"/>
          <p:cNvSpPr>
            <a:spLocks noGrp="1" noChangeArrowheads="1"/>
          </p:cNvSpPr>
          <p:nvPr>
            <p:ph type="body" idx="1"/>
          </p:nvPr>
        </p:nvSpPr>
        <p:spPr>
          <a:xfrm>
            <a:off x="457200" y="1295400"/>
            <a:ext cx="8229600" cy="5105400"/>
          </a:xfrm>
        </p:spPr>
        <p:txBody>
          <a:bodyPr>
            <a:noAutofit/>
          </a:bodyPr>
          <a:lstStyle/>
          <a:p>
            <a:r>
              <a:rPr lang="en-US" sz="2600" dirty="0"/>
              <a:t>The Hough transform in image processing works </a:t>
            </a:r>
            <a:r>
              <a:rPr lang="en-US" sz="2600" b="1" dirty="0"/>
              <a:t>by transforming the image space into a parameter space. </a:t>
            </a:r>
            <a:endParaRPr lang="en-US" sz="2600" b="1" dirty="0" smtClean="0"/>
          </a:p>
          <a:p>
            <a:r>
              <a:rPr lang="en-US" sz="2600" dirty="0" smtClean="0"/>
              <a:t>For </a:t>
            </a:r>
            <a:r>
              <a:rPr lang="en-US" sz="2600" dirty="0"/>
              <a:t>example, in the case of detecting lines in images, the image space is transformed into a parameter space consisting of two parameters: </a:t>
            </a:r>
            <a:r>
              <a:rPr lang="en-US" sz="2600" b="1" dirty="0"/>
              <a:t>the slope and the y-intercept of the line</a:t>
            </a:r>
            <a:r>
              <a:rPr lang="en-US" sz="2600" dirty="0"/>
              <a:t>.</a:t>
            </a:r>
          </a:p>
          <a:p>
            <a:r>
              <a:rPr lang="en-US" sz="2600" dirty="0"/>
              <a:t>Each pixel in the image space is then mapped to a curve in the parameter space that represents all the possible lines that could pass through that pixel. </a:t>
            </a:r>
            <a:endParaRPr lang="en-US" sz="2600" dirty="0" smtClean="0"/>
          </a:p>
          <a:p>
            <a:r>
              <a:rPr lang="en-US" sz="2600" dirty="0" smtClean="0"/>
              <a:t>The </a:t>
            </a:r>
            <a:r>
              <a:rPr lang="en-US" sz="2600" dirty="0"/>
              <a:t>curves in the parameter space are then analyzed to detect the presence of lines in the image.</a:t>
            </a:r>
          </a:p>
        </p:txBody>
      </p:sp>
    </p:spTree>
    <p:extLst>
      <p:ext uri="{BB962C8B-B14F-4D97-AF65-F5344CB8AC3E}">
        <p14:creationId xmlns:p14="http://schemas.microsoft.com/office/powerpoint/2010/main" val="1332195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IE" dirty="0" smtClean="0"/>
              <a:t>Image Segmentation</a:t>
            </a:r>
            <a:endParaRPr lang="en-US" dirty="0" smtClean="0"/>
          </a:p>
        </p:txBody>
      </p:sp>
      <p:pic>
        <p:nvPicPr>
          <p:cNvPr id="4" name="Picture 3"/>
          <p:cNvPicPr>
            <a:picLocks noChangeAspect="1"/>
          </p:cNvPicPr>
          <p:nvPr/>
        </p:nvPicPr>
        <p:blipFill>
          <a:blip r:embed="rId3"/>
          <a:stretch>
            <a:fillRect/>
          </a:stretch>
        </p:blipFill>
        <p:spPr>
          <a:xfrm>
            <a:off x="617293" y="1524000"/>
            <a:ext cx="8034338" cy="481012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IE" dirty="0" smtClean="0"/>
              <a:t>Hough Transform</a:t>
            </a:r>
          </a:p>
        </p:txBody>
      </p:sp>
      <p:pic>
        <p:nvPicPr>
          <p:cNvPr id="3" name="Picture 2"/>
          <p:cNvPicPr>
            <a:picLocks noChangeAspect="1"/>
          </p:cNvPicPr>
          <p:nvPr/>
        </p:nvPicPr>
        <p:blipFill>
          <a:blip r:embed="rId3"/>
          <a:stretch>
            <a:fillRect/>
          </a:stretch>
        </p:blipFill>
        <p:spPr>
          <a:xfrm>
            <a:off x="457201" y="1417638"/>
            <a:ext cx="8458200" cy="4957763"/>
          </a:xfrm>
          <a:prstGeom prst="rect">
            <a:avLst/>
          </a:prstGeom>
        </p:spPr>
      </p:pic>
    </p:spTree>
    <p:extLst>
      <p:ext uri="{BB962C8B-B14F-4D97-AF65-F5344CB8AC3E}">
        <p14:creationId xmlns:p14="http://schemas.microsoft.com/office/powerpoint/2010/main" val="25486000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IE" dirty="0" smtClean="0"/>
              <a:t>Hough Transform</a:t>
            </a:r>
          </a:p>
        </p:txBody>
      </p:sp>
      <p:pic>
        <p:nvPicPr>
          <p:cNvPr id="2" name="Picture 1"/>
          <p:cNvPicPr>
            <a:picLocks noChangeAspect="1"/>
          </p:cNvPicPr>
          <p:nvPr/>
        </p:nvPicPr>
        <p:blipFill>
          <a:blip r:embed="rId3"/>
          <a:stretch>
            <a:fillRect/>
          </a:stretch>
        </p:blipFill>
        <p:spPr>
          <a:xfrm>
            <a:off x="457200" y="1524000"/>
            <a:ext cx="8220075" cy="4724400"/>
          </a:xfrm>
          <a:prstGeom prst="rect">
            <a:avLst/>
          </a:prstGeom>
        </p:spPr>
      </p:pic>
    </p:spTree>
    <p:extLst>
      <p:ext uri="{BB962C8B-B14F-4D97-AF65-F5344CB8AC3E}">
        <p14:creationId xmlns:p14="http://schemas.microsoft.com/office/powerpoint/2010/main" val="16030952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IE" dirty="0" smtClean="0"/>
              <a:t>Hough Transform</a:t>
            </a:r>
          </a:p>
        </p:txBody>
      </p:sp>
      <p:pic>
        <p:nvPicPr>
          <p:cNvPr id="3" name="Picture 2"/>
          <p:cNvPicPr>
            <a:picLocks noChangeAspect="1"/>
          </p:cNvPicPr>
          <p:nvPr/>
        </p:nvPicPr>
        <p:blipFill>
          <a:blip r:embed="rId3"/>
          <a:stretch>
            <a:fillRect/>
          </a:stretch>
        </p:blipFill>
        <p:spPr>
          <a:xfrm>
            <a:off x="423862" y="1417638"/>
            <a:ext cx="8296275" cy="5029200"/>
          </a:xfrm>
          <a:prstGeom prst="rect">
            <a:avLst/>
          </a:prstGeom>
        </p:spPr>
      </p:pic>
    </p:spTree>
    <p:extLst>
      <p:ext uri="{BB962C8B-B14F-4D97-AF65-F5344CB8AC3E}">
        <p14:creationId xmlns:p14="http://schemas.microsoft.com/office/powerpoint/2010/main" val="8158842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IE" dirty="0" smtClean="0"/>
              <a:t>Hough Transform Practice Problem</a:t>
            </a:r>
          </a:p>
        </p:txBody>
      </p:sp>
      <p:sp>
        <p:nvSpPr>
          <p:cNvPr id="23555" name="Rectangle 3"/>
          <p:cNvSpPr>
            <a:spLocks noGrp="1" noChangeArrowheads="1"/>
          </p:cNvSpPr>
          <p:nvPr>
            <p:ph type="body" idx="1"/>
          </p:nvPr>
        </p:nvSpPr>
        <p:spPr>
          <a:xfrm>
            <a:off x="457200" y="1295400"/>
            <a:ext cx="8229600" cy="5105400"/>
          </a:xfrm>
        </p:spPr>
        <p:txBody>
          <a:bodyPr>
            <a:noAutofit/>
          </a:bodyPr>
          <a:lstStyle/>
          <a:p>
            <a:r>
              <a:rPr lang="en-US" dirty="0"/>
              <a:t>Given set of points, use Hough transform to join these points. A(1,4), B(2,3) ,C(3,1) ,D(4,1) ,E(5,0)</a:t>
            </a:r>
            <a:endParaRPr lang="en-US" sz="2600" dirty="0"/>
          </a:p>
        </p:txBody>
      </p:sp>
      <p:pic>
        <p:nvPicPr>
          <p:cNvPr id="2" name="Picture 1"/>
          <p:cNvPicPr>
            <a:picLocks noChangeAspect="1"/>
          </p:cNvPicPr>
          <p:nvPr/>
        </p:nvPicPr>
        <p:blipFill>
          <a:blip r:embed="rId3"/>
          <a:stretch>
            <a:fillRect/>
          </a:stretch>
        </p:blipFill>
        <p:spPr>
          <a:xfrm>
            <a:off x="2209800" y="2714625"/>
            <a:ext cx="4448175" cy="3686175"/>
          </a:xfrm>
          <a:prstGeom prst="rect">
            <a:avLst/>
          </a:prstGeom>
        </p:spPr>
      </p:pic>
    </p:spTree>
    <p:extLst>
      <p:ext uri="{BB962C8B-B14F-4D97-AF65-F5344CB8AC3E}">
        <p14:creationId xmlns:p14="http://schemas.microsoft.com/office/powerpoint/2010/main" val="20875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IE" dirty="0" smtClean="0"/>
              <a:t>Hough Transform</a:t>
            </a:r>
          </a:p>
        </p:txBody>
      </p:sp>
      <p:pic>
        <p:nvPicPr>
          <p:cNvPr id="3" name="Picture 2"/>
          <p:cNvPicPr>
            <a:picLocks noChangeAspect="1"/>
          </p:cNvPicPr>
          <p:nvPr/>
        </p:nvPicPr>
        <p:blipFill>
          <a:blip r:embed="rId3"/>
          <a:stretch>
            <a:fillRect/>
          </a:stretch>
        </p:blipFill>
        <p:spPr>
          <a:xfrm>
            <a:off x="457200" y="1295400"/>
            <a:ext cx="8267700" cy="5257800"/>
          </a:xfrm>
          <a:prstGeom prst="rect">
            <a:avLst/>
          </a:prstGeom>
        </p:spPr>
      </p:pic>
    </p:spTree>
    <p:extLst>
      <p:ext uri="{BB962C8B-B14F-4D97-AF65-F5344CB8AC3E}">
        <p14:creationId xmlns:p14="http://schemas.microsoft.com/office/powerpoint/2010/main" val="24198543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IE" dirty="0" smtClean="0"/>
              <a:t>Region Based Segmentation</a:t>
            </a:r>
          </a:p>
        </p:txBody>
      </p:sp>
      <p:sp>
        <p:nvSpPr>
          <p:cNvPr id="7171" name="Rectangle 3"/>
          <p:cNvSpPr>
            <a:spLocks noGrp="1" noChangeArrowheads="1"/>
          </p:cNvSpPr>
          <p:nvPr>
            <p:ph type="body" idx="1"/>
          </p:nvPr>
        </p:nvSpPr>
        <p:spPr/>
        <p:txBody>
          <a:bodyPr/>
          <a:lstStyle/>
          <a:p>
            <a:pPr marL="0" indent="0" eaLnBrk="1" hangingPunct="1"/>
            <a:r>
              <a:rPr lang="en-IE" dirty="0" smtClean="0"/>
              <a:t>Region Growing</a:t>
            </a:r>
          </a:p>
          <a:p>
            <a:pPr marL="0" indent="0" eaLnBrk="1" hangingPunct="1"/>
            <a:r>
              <a:rPr lang="en-IE" dirty="0" smtClean="0"/>
              <a:t>Region Splitting and Merging</a:t>
            </a:r>
          </a:p>
        </p:txBody>
      </p:sp>
    </p:spTree>
    <p:extLst>
      <p:ext uri="{BB962C8B-B14F-4D97-AF65-F5344CB8AC3E}">
        <p14:creationId xmlns:p14="http://schemas.microsoft.com/office/powerpoint/2010/main" val="24738090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IE" dirty="0" smtClean="0"/>
              <a:t>Region Growing Approach</a:t>
            </a:r>
          </a:p>
        </p:txBody>
      </p:sp>
      <p:sp>
        <p:nvSpPr>
          <p:cNvPr id="7171" name="Rectangle 3"/>
          <p:cNvSpPr>
            <a:spLocks noGrp="1" noChangeArrowheads="1"/>
          </p:cNvSpPr>
          <p:nvPr>
            <p:ph type="body" idx="1"/>
          </p:nvPr>
        </p:nvSpPr>
        <p:spPr/>
        <p:txBody>
          <a:bodyPr>
            <a:normAutofit fontScale="85000" lnSpcReduction="10000"/>
          </a:bodyPr>
          <a:lstStyle/>
          <a:p>
            <a:r>
              <a:rPr lang="en-US" dirty="0" smtClean="0"/>
              <a:t>Region </a:t>
            </a:r>
            <a:r>
              <a:rPr lang="en-US" dirty="0"/>
              <a:t>growing breaks down images into distinct areas</a:t>
            </a:r>
            <a:r>
              <a:rPr lang="en-US" dirty="0" smtClean="0"/>
              <a:t>.</a:t>
            </a:r>
          </a:p>
          <a:p>
            <a:r>
              <a:rPr lang="en-US" dirty="0"/>
              <a:t> It starts by picking individual pixels (seeds) and then incorporates their neighbors that share similar characteristics, like color or intensity. </a:t>
            </a:r>
            <a:endParaRPr lang="en-US" dirty="0" smtClean="0"/>
          </a:p>
          <a:p>
            <a:r>
              <a:rPr lang="en-US" dirty="0" smtClean="0"/>
              <a:t>This </a:t>
            </a:r>
            <a:r>
              <a:rPr lang="en-US" dirty="0"/>
              <a:t>process continues until well-defined regions </a:t>
            </a:r>
            <a:r>
              <a:rPr lang="en-US" dirty="0" smtClean="0"/>
              <a:t>emerge</a:t>
            </a:r>
          </a:p>
          <a:p>
            <a:r>
              <a:rPr lang="en-US" dirty="0" smtClean="0"/>
              <a:t>Logic </a:t>
            </a:r>
            <a:r>
              <a:rPr lang="en-US" dirty="0"/>
              <a:t>behind region growing algorithm is </a:t>
            </a:r>
            <a:r>
              <a:rPr lang="en-US" b="1" dirty="0"/>
              <a:t>principle of </a:t>
            </a:r>
            <a:r>
              <a:rPr lang="en-US" b="1" dirty="0" smtClean="0"/>
              <a:t>similarity i.e. </a:t>
            </a:r>
            <a:r>
              <a:rPr lang="en-US" dirty="0" smtClean="0"/>
              <a:t>region </a:t>
            </a:r>
            <a:r>
              <a:rPr lang="en-US" dirty="0"/>
              <a:t>is coherent if all pixels of that region are homogeneous. </a:t>
            </a:r>
            <a:endParaRPr lang="en-US" dirty="0" smtClean="0"/>
          </a:p>
          <a:p>
            <a:r>
              <a:rPr lang="en-US" dirty="0" smtClean="0"/>
              <a:t>Similarity </a:t>
            </a:r>
            <a:r>
              <a:rPr lang="en-US" dirty="0"/>
              <a:t>of regions is used as the main segmentation criterion in region growing. </a:t>
            </a:r>
          </a:p>
        </p:txBody>
      </p:sp>
    </p:spTree>
    <p:extLst>
      <p:ext uri="{BB962C8B-B14F-4D97-AF65-F5344CB8AC3E}">
        <p14:creationId xmlns:p14="http://schemas.microsoft.com/office/powerpoint/2010/main" val="38767604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IE" dirty="0" smtClean="0"/>
              <a:t>Region Growing Approach</a:t>
            </a:r>
          </a:p>
        </p:txBody>
      </p:sp>
      <p:sp>
        <p:nvSpPr>
          <p:cNvPr id="7171" name="Rectangle 3"/>
          <p:cNvSpPr>
            <a:spLocks noGrp="1" noChangeArrowheads="1"/>
          </p:cNvSpPr>
          <p:nvPr>
            <p:ph type="body" idx="1"/>
          </p:nvPr>
        </p:nvSpPr>
        <p:spPr/>
        <p:txBody>
          <a:bodyPr>
            <a:normAutofit/>
          </a:bodyPr>
          <a:lstStyle/>
          <a:p>
            <a:r>
              <a:rPr lang="en-US" dirty="0"/>
              <a:t>Major steps of region growing algorithm are:</a:t>
            </a:r>
          </a:p>
          <a:p>
            <a:pPr lvl="1"/>
            <a:r>
              <a:rPr lang="en-US" dirty="0"/>
              <a:t>Selection of initial seed</a:t>
            </a:r>
          </a:p>
          <a:p>
            <a:pPr lvl="1"/>
            <a:r>
              <a:rPr lang="en-US" dirty="0"/>
              <a:t>Seed growing criteria</a:t>
            </a:r>
          </a:p>
          <a:p>
            <a:pPr lvl="1"/>
            <a:r>
              <a:rPr lang="en-US" dirty="0" smtClean="0"/>
              <a:t>Termination </a:t>
            </a:r>
            <a:r>
              <a:rPr lang="en-US" dirty="0"/>
              <a:t>of segmentation </a:t>
            </a:r>
            <a:r>
              <a:rPr lang="en-US" dirty="0" smtClean="0"/>
              <a:t>process</a:t>
            </a:r>
          </a:p>
          <a:p>
            <a:r>
              <a:rPr lang="en-US" sz="2400" dirty="0" smtClean="0"/>
              <a:t>For </a:t>
            </a:r>
            <a:r>
              <a:rPr lang="en-US" sz="2400" dirty="0"/>
              <a:t>example, from one image, select one pixel p1 as an RGB value (91,134,234) and one pixel p2 as an RGB value (231,105,100</a:t>
            </a:r>
            <a:r>
              <a:rPr lang="en-US" sz="2400" dirty="0" smtClean="0"/>
              <a:t>). Consider </a:t>
            </a:r>
            <a:r>
              <a:rPr lang="en-US" sz="2400" dirty="0" err="1" smtClean="0"/>
              <a:t>euclidean</a:t>
            </a:r>
            <a:r>
              <a:rPr lang="en-US" sz="2400" dirty="0" smtClean="0"/>
              <a:t> distance as similarity measure.</a:t>
            </a:r>
          </a:p>
          <a:p>
            <a:endParaRPr lang="en-US" sz="2400" dirty="0"/>
          </a:p>
        </p:txBody>
      </p:sp>
      <p:pic>
        <p:nvPicPr>
          <p:cNvPr id="2050" name="Picture 2" descr="https://miro.medium.com/v2/resize:fit:770/1*lXR3CMX8cK8kOAOjj2wVj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5223172"/>
            <a:ext cx="5886450" cy="1085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5052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IE" dirty="0" smtClean="0"/>
              <a:t>Region Growing Approach</a:t>
            </a:r>
          </a:p>
        </p:txBody>
      </p:sp>
      <p:sp>
        <p:nvSpPr>
          <p:cNvPr id="7171" name="Rectangle 3"/>
          <p:cNvSpPr>
            <a:spLocks noGrp="1" noChangeArrowheads="1"/>
          </p:cNvSpPr>
          <p:nvPr>
            <p:ph type="body" idx="1"/>
          </p:nvPr>
        </p:nvSpPr>
        <p:spPr/>
        <p:txBody>
          <a:bodyPr>
            <a:normAutofit/>
          </a:bodyPr>
          <a:lstStyle/>
          <a:p>
            <a:r>
              <a:rPr lang="en-US" sz="2400" dirty="0" smtClean="0"/>
              <a:t>Define </a:t>
            </a:r>
            <a:r>
              <a:rPr lang="en-US" sz="2400" dirty="0"/>
              <a:t>a homogeneity </a:t>
            </a:r>
            <a:r>
              <a:rPr lang="en-US" sz="2400" b="1" dirty="0"/>
              <a:t>threshold (T) </a:t>
            </a:r>
            <a:r>
              <a:rPr lang="en-US" sz="2400" dirty="0"/>
              <a:t>between pixels. </a:t>
            </a:r>
            <a:endParaRPr lang="en-US" sz="2400" dirty="0" smtClean="0"/>
          </a:p>
          <a:p>
            <a:r>
              <a:rPr lang="en-US" sz="2400" dirty="0" smtClean="0"/>
              <a:t>If </a:t>
            </a:r>
            <a:r>
              <a:rPr lang="en-US" sz="2400" dirty="0"/>
              <a:t>the distance is less than or equal to the threshold, then pixels are homogeneous; if the distance is greater than the threshold value, then pixels are not homogeneous.</a:t>
            </a:r>
            <a:endParaRPr lang="en-US" sz="1800" dirty="0"/>
          </a:p>
        </p:txBody>
      </p:sp>
      <p:pic>
        <p:nvPicPr>
          <p:cNvPr id="3074" name="Picture 2" descr="https://miro.medium.com/v2/resize:fit:217/1*wNRohG7KzbFmMgDTd-qOh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253580"/>
            <a:ext cx="1876425"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1462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IE" dirty="0" smtClean="0"/>
              <a:t>Region Growing Approach</a:t>
            </a:r>
          </a:p>
        </p:txBody>
      </p:sp>
      <p:pic>
        <p:nvPicPr>
          <p:cNvPr id="4098" name="Picture 2" descr="https://miro.medium.com/v2/resize:fit:770/1*7ZcWRbBrvuLMxG17rxnqj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5" y="1828800"/>
            <a:ext cx="7334250" cy="3876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1424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IE" dirty="0" smtClean="0"/>
              <a:t>Discontinuity Based Approach</a:t>
            </a:r>
          </a:p>
        </p:txBody>
      </p:sp>
      <p:sp>
        <p:nvSpPr>
          <p:cNvPr id="7171" name="Rectangle 3"/>
          <p:cNvSpPr>
            <a:spLocks noGrp="1" noChangeArrowheads="1"/>
          </p:cNvSpPr>
          <p:nvPr>
            <p:ph type="body" idx="1"/>
          </p:nvPr>
        </p:nvSpPr>
        <p:spPr/>
        <p:txBody>
          <a:bodyPr/>
          <a:lstStyle/>
          <a:p>
            <a:pPr marL="0" indent="0" eaLnBrk="1" hangingPunct="1"/>
            <a:r>
              <a:rPr lang="en-IE" dirty="0" smtClean="0"/>
              <a:t>There are three basic types of grey level discontinuities that we tend to look for in digital images:</a:t>
            </a:r>
          </a:p>
          <a:p>
            <a:pPr lvl="1" eaLnBrk="1" hangingPunct="1"/>
            <a:r>
              <a:rPr lang="en-IE" b="1" dirty="0" smtClean="0"/>
              <a:t>Points</a:t>
            </a:r>
          </a:p>
          <a:p>
            <a:pPr lvl="1" eaLnBrk="1" hangingPunct="1"/>
            <a:r>
              <a:rPr lang="en-IE" b="1" dirty="0" smtClean="0"/>
              <a:t>Lines</a:t>
            </a:r>
          </a:p>
          <a:p>
            <a:pPr lvl="1" eaLnBrk="1" hangingPunct="1"/>
            <a:r>
              <a:rPr lang="en-IE" b="1" dirty="0" smtClean="0"/>
              <a:t>Edges</a:t>
            </a:r>
          </a:p>
          <a:p>
            <a:pPr marL="0" indent="0" eaLnBrk="1" hangingPunct="1"/>
            <a:r>
              <a:rPr lang="en-IE" dirty="0" smtClean="0"/>
              <a:t>We typically find discontinuities using masks and correlation</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IE" dirty="0" smtClean="0"/>
              <a:t>Region Growing Approach</a:t>
            </a:r>
          </a:p>
        </p:txBody>
      </p:sp>
      <p:sp>
        <p:nvSpPr>
          <p:cNvPr id="7171" name="Rectangle 3"/>
          <p:cNvSpPr>
            <a:spLocks noGrp="1" noChangeArrowheads="1"/>
          </p:cNvSpPr>
          <p:nvPr>
            <p:ph type="body" idx="1"/>
          </p:nvPr>
        </p:nvSpPr>
        <p:spPr/>
        <p:txBody>
          <a:bodyPr>
            <a:normAutofit fontScale="62500" lnSpcReduction="20000"/>
          </a:bodyPr>
          <a:lstStyle/>
          <a:p>
            <a:r>
              <a:rPr lang="en-US" b="1" dirty="0" smtClean="0"/>
              <a:t>Advantages</a:t>
            </a:r>
            <a:r>
              <a:rPr lang="en-US" b="1" dirty="0"/>
              <a:t>:</a:t>
            </a:r>
            <a:r>
              <a:rPr lang="en-US" dirty="0"/>
              <a:t/>
            </a:r>
            <a:br>
              <a:rPr lang="en-US" dirty="0"/>
            </a:br>
            <a:r>
              <a:rPr lang="en-US" dirty="0"/>
              <a:t>- Can accurately divide regions with the same attributes we specify.</a:t>
            </a:r>
            <a:br>
              <a:rPr lang="en-US" dirty="0"/>
            </a:br>
            <a:r>
              <a:rPr lang="en-US" dirty="0" smtClean="0"/>
              <a:t>- </a:t>
            </a:r>
            <a:r>
              <a:rPr lang="en-US" dirty="0"/>
              <a:t>Simple concept: we only need a few seed points to symbolize the desired attribute, and then we can expand the region.</a:t>
            </a:r>
            <a:br>
              <a:rPr lang="en-US" dirty="0"/>
            </a:br>
            <a:r>
              <a:rPr lang="en-US" dirty="0"/>
              <a:t>- We can specify the seed points and criteria we want to use.</a:t>
            </a:r>
            <a:br>
              <a:rPr lang="en-US" dirty="0"/>
            </a:br>
            <a:r>
              <a:rPr lang="en-US" dirty="0"/>
              <a:t>- Can select many criteria at the same time.</a:t>
            </a:r>
          </a:p>
          <a:p>
            <a:r>
              <a:rPr lang="en-US" b="1" dirty="0"/>
              <a:t>Disadvantages:</a:t>
            </a:r>
            <a:r>
              <a:rPr lang="en-US" dirty="0"/>
              <a:t/>
            </a:r>
            <a:br>
              <a:rPr lang="en-US" dirty="0"/>
            </a:br>
            <a:r>
              <a:rPr lang="en-US" dirty="0"/>
              <a:t>- Unless a threshold function has been applied to the image, there may be a continuous trail of color-related dots connecting any two points in the image.</a:t>
            </a:r>
            <a:br>
              <a:rPr lang="en-US" dirty="0"/>
            </a:br>
            <a:r>
              <a:rPr lang="en-US" dirty="0"/>
              <a:t>- Practically random memory access slows down the method, therefore adaptation may be necessary.</a:t>
            </a:r>
          </a:p>
          <a:p>
            <a:r>
              <a:rPr lang="en-US" b="1" dirty="0"/>
              <a:t>Applications:</a:t>
            </a:r>
          </a:p>
          <a:p>
            <a:r>
              <a:rPr lang="en-US" b="1" dirty="0"/>
              <a:t>Object tracking and shape </a:t>
            </a:r>
            <a:r>
              <a:rPr lang="en-US" b="1" dirty="0" smtClean="0"/>
              <a:t>analysis</a:t>
            </a:r>
            <a:endParaRPr lang="en-US" dirty="0" smtClean="0"/>
          </a:p>
          <a:p>
            <a:r>
              <a:rPr lang="en-US" b="1" dirty="0" smtClean="0"/>
              <a:t>Medical </a:t>
            </a:r>
            <a:r>
              <a:rPr lang="en-US" b="1" dirty="0"/>
              <a:t>image analysis:</a:t>
            </a:r>
            <a:r>
              <a:rPr lang="en-US" dirty="0"/>
              <a:t> In medical images, the algorithm can segment organs, tumors, or other structures with similar intensity or texture. This helps doctors diagnose diseases.</a:t>
            </a:r>
          </a:p>
        </p:txBody>
      </p:sp>
    </p:spTree>
    <p:extLst>
      <p:ext uri="{BB962C8B-B14F-4D97-AF65-F5344CB8AC3E}">
        <p14:creationId xmlns:p14="http://schemas.microsoft.com/office/powerpoint/2010/main" val="16693429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fontScale="90000"/>
          </a:bodyPr>
          <a:lstStyle/>
          <a:p>
            <a:pPr eaLnBrk="1" hangingPunct="1"/>
            <a:r>
              <a:rPr lang="en-IE" dirty="0" smtClean="0"/>
              <a:t>Region Splitting and Merging Approach</a:t>
            </a:r>
          </a:p>
        </p:txBody>
      </p:sp>
      <p:sp>
        <p:nvSpPr>
          <p:cNvPr id="7171" name="Rectangle 3"/>
          <p:cNvSpPr>
            <a:spLocks noGrp="1" noChangeArrowheads="1"/>
          </p:cNvSpPr>
          <p:nvPr>
            <p:ph type="body" idx="1"/>
          </p:nvPr>
        </p:nvSpPr>
        <p:spPr/>
        <p:txBody>
          <a:bodyPr>
            <a:normAutofit fontScale="92500" lnSpcReduction="10000"/>
          </a:bodyPr>
          <a:lstStyle/>
          <a:p>
            <a:r>
              <a:rPr lang="en-US" altLang="en-US" dirty="0"/>
              <a:t>The opposite approach to region growing is region shrinking ( splitting ).</a:t>
            </a:r>
          </a:p>
          <a:p>
            <a:r>
              <a:rPr lang="en-US" altLang="en-US" dirty="0"/>
              <a:t>It is a top-down approach and it starts with the assumption that the entire image is homogeneous</a:t>
            </a:r>
          </a:p>
          <a:p>
            <a:r>
              <a:rPr lang="en-US" altLang="en-US" dirty="0"/>
              <a:t>If this is not true , the image is split into four sub images</a:t>
            </a:r>
          </a:p>
          <a:p>
            <a:r>
              <a:rPr lang="en-US" altLang="en-US" dirty="0"/>
              <a:t>This splitting procedure is repeated recursively until we split the image into homogeneous regions</a:t>
            </a:r>
          </a:p>
        </p:txBody>
      </p:sp>
    </p:spTree>
    <p:extLst>
      <p:ext uri="{BB962C8B-B14F-4D97-AF65-F5344CB8AC3E}">
        <p14:creationId xmlns:p14="http://schemas.microsoft.com/office/powerpoint/2010/main" val="12402793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fontScale="90000"/>
          </a:bodyPr>
          <a:lstStyle/>
          <a:p>
            <a:pPr eaLnBrk="1" hangingPunct="1"/>
            <a:r>
              <a:rPr lang="en-IE" dirty="0" smtClean="0"/>
              <a:t>Region Splitting and Merging Approach</a:t>
            </a:r>
          </a:p>
        </p:txBody>
      </p:sp>
      <p:sp>
        <p:nvSpPr>
          <p:cNvPr id="7171" name="Rectangle 3"/>
          <p:cNvSpPr>
            <a:spLocks noGrp="1" noChangeArrowheads="1"/>
          </p:cNvSpPr>
          <p:nvPr>
            <p:ph type="body" idx="1"/>
          </p:nvPr>
        </p:nvSpPr>
        <p:spPr/>
        <p:txBody>
          <a:bodyPr>
            <a:normAutofit fontScale="92500"/>
          </a:bodyPr>
          <a:lstStyle/>
          <a:p>
            <a:r>
              <a:rPr lang="en-US" altLang="en-US" dirty="0"/>
              <a:t>If the original image is square N x N, having dimensions that are powers of 2(N = 2n):</a:t>
            </a:r>
          </a:p>
          <a:p>
            <a:r>
              <a:rPr lang="en-US" altLang="en-US" dirty="0"/>
              <a:t>All regions produced but the splitting algorithm are squares having dimensions   M x M , where M is a power of 2 as well (M=2m,M&lt;= n).</a:t>
            </a:r>
          </a:p>
          <a:p>
            <a:r>
              <a:rPr lang="en-US" altLang="en-US" dirty="0"/>
              <a:t>Since the procedure is recursive, it produces an image representation that can be described by a tree whose nodes have four sons each</a:t>
            </a:r>
          </a:p>
          <a:p>
            <a:r>
              <a:rPr lang="en-US" altLang="en-US" dirty="0"/>
              <a:t>Such a tree is called a </a:t>
            </a:r>
            <a:r>
              <a:rPr lang="en-US" altLang="en-US" dirty="0" err="1"/>
              <a:t>Quadtree</a:t>
            </a:r>
            <a:r>
              <a:rPr lang="en-US" altLang="en-US" dirty="0"/>
              <a:t>.</a:t>
            </a:r>
          </a:p>
        </p:txBody>
      </p:sp>
    </p:spTree>
    <p:extLst>
      <p:ext uri="{BB962C8B-B14F-4D97-AF65-F5344CB8AC3E}">
        <p14:creationId xmlns:p14="http://schemas.microsoft.com/office/powerpoint/2010/main" val="14532504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fontScale="90000"/>
          </a:bodyPr>
          <a:lstStyle/>
          <a:p>
            <a:pPr eaLnBrk="1" hangingPunct="1"/>
            <a:r>
              <a:rPr lang="en-IE" dirty="0" smtClean="0"/>
              <a:t>Region Splitting and Merging Approach</a:t>
            </a:r>
          </a:p>
        </p:txBody>
      </p:sp>
      <p:pic>
        <p:nvPicPr>
          <p:cNvPr id="2" name="Picture 1"/>
          <p:cNvPicPr>
            <a:picLocks noChangeAspect="1"/>
          </p:cNvPicPr>
          <p:nvPr/>
        </p:nvPicPr>
        <p:blipFill>
          <a:blip r:embed="rId3"/>
          <a:stretch>
            <a:fillRect/>
          </a:stretch>
        </p:blipFill>
        <p:spPr>
          <a:xfrm>
            <a:off x="290512" y="1328737"/>
            <a:ext cx="8562975" cy="4200525"/>
          </a:xfrm>
          <a:prstGeom prst="rect">
            <a:avLst/>
          </a:prstGeom>
        </p:spPr>
      </p:pic>
    </p:spTree>
    <p:extLst>
      <p:ext uri="{BB962C8B-B14F-4D97-AF65-F5344CB8AC3E}">
        <p14:creationId xmlns:p14="http://schemas.microsoft.com/office/powerpoint/2010/main" val="36554816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fontScale="90000"/>
          </a:bodyPr>
          <a:lstStyle/>
          <a:p>
            <a:pPr eaLnBrk="1" hangingPunct="1"/>
            <a:r>
              <a:rPr lang="en-IE" dirty="0" smtClean="0"/>
              <a:t>Region Splitting and Merging Approach</a:t>
            </a:r>
          </a:p>
        </p:txBody>
      </p:sp>
      <p:sp>
        <p:nvSpPr>
          <p:cNvPr id="7171" name="Rectangle 3"/>
          <p:cNvSpPr>
            <a:spLocks noGrp="1" noChangeArrowheads="1"/>
          </p:cNvSpPr>
          <p:nvPr>
            <p:ph type="body" idx="1"/>
          </p:nvPr>
        </p:nvSpPr>
        <p:spPr/>
        <p:txBody>
          <a:bodyPr>
            <a:normAutofit/>
          </a:bodyPr>
          <a:lstStyle/>
          <a:p>
            <a:r>
              <a:rPr lang="en-US" altLang="en-US" dirty="0"/>
              <a:t>If a region R is inhomogeneous </a:t>
            </a:r>
            <a:r>
              <a:rPr lang="en-US" altLang="en-US" dirty="0" smtClean="0"/>
              <a:t>(</a:t>
            </a:r>
            <a:r>
              <a:rPr lang="en-US" altLang="en-US" dirty="0"/>
              <a:t>P(R)= False) then is split into four sub regions</a:t>
            </a:r>
          </a:p>
          <a:p>
            <a:r>
              <a:rPr lang="en-US" altLang="en-US" dirty="0"/>
              <a:t>If two adjacent regions </a:t>
            </a:r>
            <a:r>
              <a:rPr lang="en-US" altLang="en-US" dirty="0" err="1"/>
              <a:t>Ri,Rj</a:t>
            </a:r>
            <a:r>
              <a:rPr lang="en-US" altLang="en-US" dirty="0"/>
              <a:t> are homogeneous (P(</a:t>
            </a:r>
            <a:r>
              <a:rPr lang="en-US" altLang="en-US" dirty="0" err="1"/>
              <a:t>Ri</a:t>
            </a:r>
            <a:r>
              <a:rPr lang="en-US" altLang="en-US" dirty="0"/>
              <a:t> U </a:t>
            </a:r>
            <a:r>
              <a:rPr lang="en-US" altLang="en-US" dirty="0" err="1"/>
              <a:t>Rj</a:t>
            </a:r>
            <a:r>
              <a:rPr lang="en-US" altLang="en-US" dirty="0"/>
              <a:t>) = TRUE), they are merged</a:t>
            </a:r>
          </a:p>
          <a:p>
            <a:r>
              <a:rPr lang="en-US" altLang="en-US" dirty="0"/>
              <a:t>The algorithm stops when no further splitting or merging is possible</a:t>
            </a:r>
          </a:p>
        </p:txBody>
      </p:sp>
    </p:spTree>
    <p:extLst>
      <p:ext uri="{BB962C8B-B14F-4D97-AF65-F5344CB8AC3E}">
        <p14:creationId xmlns:p14="http://schemas.microsoft.com/office/powerpoint/2010/main" val="22625835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IE" dirty="0" err="1" smtClean="0"/>
              <a:t>Thresholding</a:t>
            </a:r>
            <a:r>
              <a:rPr lang="en-IE" dirty="0" smtClean="0"/>
              <a:t> Segmentation</a:t>
            </a:r>
          </a:p>
        </p:txBody>
      </p:sp>
      <p:sp>
        <p:nvSpPr>
          <p:cNvPr id="7171" name="Rectangle 3"/>
          <p:cNvSpPr>
            <a:spLocks noGrp="1" noChangeArrowheads="1"/>
          </p:cNvSpPr>
          <p:nvPr>
            <p:ph type="body" idx="1"/>
          </p:nvPr>
        </p:nvSpPr>
        <p:spPr/>
        <p:txBody>
          <a:bodyPr/>
          <a:lstStyle/>
          <a:p>
            <a:pPr marL="0" indent="0"/>
            <a:r>
              <a:rPr lang="en-US" dirty="0" smtClean="0"/>
              <a:t> Simplest </a:t>
            </a:r>
            <a:r>
              <a:rPr lang="en-US" dirty="0"/>
              <a:t>method for segmentation </a:t>
            </a:r>
            <a:endParaRPr lang="en-US" dirty="0" smtClean="0"/>
          </a:p>
          <a:p>
            <a:pPr marL="0" indent="0"/>
            <a:r>
              <a:rPr lang="en-US" dirty="0" smtClean="0"/>
              <a:t> It </a:t>
            </a:r>
            <a:r>
              <a:rPr lang="en-US" dirty="0"/>
              <a:t>divides the pixels in an image by comparing the pixel’s intensity with </a:t>
            </a:r>
            <a:r>
              <a:rPr lang="en-US" dirty="0" smtClean="0"/>
              <a:t>threshold. </a:t>
            </a:r>
          </a:p>
          <a:p>
            <a:pPr marL="0" indent="0"/>
            <a:r>
              <a:rPr lang="en-US" dirty="0" smtClean="0"/>
              <a:t>It </a:t>
            </a:r>
            <a:r>
              <a:rPr lang="en-US" dirty="0"/>
              <a:t>is useful when the required object has a higher intensity than the background (unnecessary parts). </a:t>
            </a:r>
            <a:endParaRPr lang="en-US" dirty="0" smtClean="0"/>
          </a:p>
          <a:p>
            <a:pPr marL="0" indent="0"/>
            <a:r>
              <a:rPr lang="en-US" dirty="0"/>
              <a:t> </a:t>
            </a:r>
            <a:r>
              <a:rPr lang="en-US" dirty="0" smtClean="0"/>
              <a:t>Used </a:t>
            </a:r>
            <a:r>
              <a:rPr lang="en-US" dirty="0"/>
              <a:t>in medical diagnosis to look for abnormalities, or for noise reduction </a:t>
            </a:r>
            <a:endParaRPr lang="en-IE" dirty="0" smtClean="0"/>
          </a:p>
        </p:txBody>
      </p:sp>
    </p:spTree>
    <p:extLst>
      <p:ext uri="{BB962C8B-B14F-4D97-AF65-F5344CB8AC3E}">
        <p14:creationId xmlns:p14="http://schemas.microsoft.com/office/powerpoint/2010/main" val="28513754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IE" dirty="0" err="1" smtClean="0"/>
              <a:t>Thresholding</a:t>
            </a:r>
            <a:r>
              <a:rPr lang="en-IE" dirty="0" smtClean="0"/>
              <a:t> Segmentation</a:t>
            </a:r>
          </a:p>
        </p:txBody>
      </p:sp>
      <p:sp>
        <p:nvSpPr>
          <p:cNvPr id="7171" name="Rectangle 3"/>
          <p:cNvSpPr>
            <a:spLocks noGrp="1" noChangeArrowheads="1"/>
          </p:cNvSpPr>
          <p:nvPr>
            <p:ph type="body" idx="1"/>
          </p:nvPr>
        </p:nvSpPr>
        <p:spPr/>
        <p:txBody>
          <a:bodyPr/>
          <a:lstStyle/>
          <a:p>
            <a:pPr marL="0" indent="0"/>
            <a:r>
              <a:rPr lang="en-US" dirty="0" smtClean="0"/>
              <a:t> Simple </a:t>
            </a:r>
            <a:r>
              <a:rPr lang="en-US" dirty="0" err="1" smtClean="0"/>
              <a:t>Thresholding</a:t>
            </a:r>
            <a:r>
              <a:rPr lang="en-US" dirty="0" smtClean="0"/>
              <a:t> </a:t>
            </a:r>
          </a:p>
          <a:p>
            <a:pPr marL="400050" lvl="1" indent="0"/>
            <a:r>
              <a:rPr lang="en-US" dirty="0"/>
              <a:t> </a:t>
            </a:r>
            <a:r>
              <a:rPr lang="en-US" dirty="0" smtClean="0"/>
              <a:t>Replace </a:t>
            </a:r>
            <a:r>
              <a:rPr lang="en-US" dirty="0"/>
              <a:t>the image’s pixels with either white or black. </a:t>
            </a:r>
            <a:endParaRPr lang="en-US" dirty="0" smtClean="0"/>
          </a:p>
          <a:p>
            <a:pPr marL="400050" lvl="1" indent="0"/>
            <a:r>
              <a:rPr lang="en-US" dirty="0" smtClean="0"/>
              <a:t>If </a:t>
            </a:r>
            <a:r>
              <a:rPr lang="en-US" dirty="0"/>
              <a:t>the intensity of a pixel at a particular position is less than the threshold value, </a:t>
            </a:r>
            <a:r>
              <a:rPr lang="en-US" dirty="0" smtClean="0"/>
              <a:t>replace </a:t>
            </a:r>
            <a:r>
              <a:rPr lang="en-US" dirty="0"/>
              <a:t>it with black. </a:t>
            </a:r>
          </a:p>
          <a:p>
            <a:pPr marL="400050" lvl="1" indent="0"/>
            <a:r>
              <a:rPr lang="en-US" dirty="0" smtClean="0"/>
              <a:t> If </a:t>
            </a:r>
            <a:r>
              <a:rPr lang="en-US" dirty="0"/>
              <a:t>it’s higher than the threshold, </a:t>
            </a:r>
            <a:r>
              <a:rPr lang="en-US" dirty="0" smtClean="0"/>
              <a:t>replace </a:t>
            </a:r>
            <a:r>
              <a:rPr lang="en-US" dirty="0"/>
              <a:t>it with white. </a:t>
            </a:r>
            <a:endParaRPr lang="en-IE" dirty="0" smtClean="0"/>
          </a:p>
        </p:txBody>
      </p:sp>
    </p:spTree>
    <p:extLst>
      <p:ext uri="{BB962C8B-B14F-4D97-AF65-F5344CB8AC3E}">
        <p14:creationId xmlns:p14="http://schemas.microsoft.com/office/powerpoint/2010/main" val="11296370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IE" dirty="0" err="1" smtClean="0"/>
              <a:t>Thresholding</a:t>
            </a:r>
            <a:r>
              <a:rPr lang="en-IE" dirty="0" smtClean="0"/>
              <a:t> Segmentation</a:t>
            </a:r>
          </a:p>
        </p:txBody>
      </p:sp>
      <p:sp>
        <p:nvSpPr>
          <p:cNvPr id="7171" name="Rectangle 3"/>
          <p:cNvSpPr>
            <a:spLocks noGrp="1" noChangeArrowheads="1"/>
          </p:cNvSpPr>
          <p:nvPr>
            <p:ph type="body" idx="1"/>
          </p:nvPr>
        </p:nvSpPr>
        <p:spPr>
          <a:xfrm>
            <a:off x="457200" y="1600200"/>
            <a:ext cx="8229600" cy="4876800"/>
          </a:xfrm>
        </p:spPr>
        <p:txBody>
          <a:bodyPr>
            <a:normAutofit fontScale="92500" lnSpcReduction="10000"/>
          </a:bodyPr>
          <a:lstStyle/>
          <a:p>
            <a:pPr marL="0" indent="0"/>
            <a:r>
              <a:rPr lang="en-US" dirty="0"/>
              <a:t> </a:t>
            </a:r>
            <a:r>
              <a:rPr lang="en-US" b="1" dirty="0"/>
              <a:t>Otsu’s </a:t>
            </a:r>
            <a:r>
              <a:rPr lang="en-US" b="1" dirty="0" err="1" smtClean="0"/>
              <a:t>Binarization</a:t>
            </a:r>
            <a:r>
              <a:rPr lang="en-US" b="1" dirty="0" smtClean="0"/>
              <a:t>/ Otsu’s Method for Image </a:t>
            </a:r>
            <a:r>
              <a:rPr lang="en-US" b="1" dirty="0" err="1" smtClean="0"/>
              <a:t>Thresholding</a:t>
            </a:r>
            <a:endParaRPr lang="en-US" b="1" dirty="0" smtClean="0"/>
          </a:p>
          <a:p>
            <a:pPr lvl="1"/>
            <a:r>
              <a:rPr lang="en-US" dirty="0" smtClean="0"/>
              <a:t>Automatic </a:t>
            </a:r>
            <a:r>
              <a:rPr lang="en-US" dirty="0" err="1" smtClean="0"/>
              <a:t>Thresholding</a:t>
            </a:r>
            <a:r>
              <a:rPr lang="en-US" dirty="0" smtClean="0"/>
              <a:t> method</a:t>
            </a:r>
          </a:p>
          <a:p>
            <a:pPr lvl="1"/>
            <a:r>
              <a:rPr lang="en-US" dirty="0" smtClean="0"/>
              <a:t> </a:t>
            </a:r>
            <a:r>
              <a:rPr lang="en-US" dirty="0"/>
              <a:t>It calculates the threshold by maximizing the between-class </a:t>
            </a:r>
            <a:r>
              <a:rPr lang="en-US" dirty="0" smtClean="0"/>
              <a:t>variance</a:t>
            </a:r>
            <a:r>
              <a:rPr lang="en-US" dirty="0"/>
              <a:t> of pixel value, which effectively separates foreground and background regions. </a:t>
            </a:r>
            <a:endParaRPr lang="en-US" dirty="0" smtClean="0"/>
          </a:p>
          <a:p>
            <a:pPr lvl="1"/>
            <a:r>
              <a:rPr lang="en-US" dirty="0" smtClean="0"/>
              <a:t>This </a:t>
            </a:r>
            <a:r>
              <a:rPr lang="en-US" dirty="0"/>
              <a:t>method is particularly useful when dealing with images that have bimodal or multimodal intensity distributions, as it can accurately identify the threshold that best separates different objects or regions in the image. </a:t>
            </a:r>
          </a:p>
        </p:txBody>
      </p:sp>
    </p:spTree>
    <p:extLst>
      <p:ext uri="{BB962C8B-B14F-4D97-AF65-F5344CB8AC3E}">
        <p14:creationId xmlns:p14="http://schemas.microsoft.com/office/powerpoint/2010/main" val="33302592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990600"/>
            <a:ext cx="8226656" cy="4814888"/>
          </a:xfrm>
          <a:prstGeom prst="rect">
            <a:avLst/>
          </a:prstGeom>
        </p:spPr>
      </p:pic>
    </p:spTree>
    <p:extLst>
      <p:ext uri="{BB962C8B-B14F-4D97-AF65-F5344CB8AC3E}">
        <p14:creationId xmlns:p14="http://schemas.microsoft.com/office/powerpoint/2010/main" val="26193307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IE" dirty="0" smtClean="0"/>
              <a:t>Otsu’s Method Solved Example</a:t>
            </a:r>
          </a:p>
        </p:txBody>
      </p:sp>
      <p:sp>
        <p:nvSpPr>
          <p:cNvPr id="7171" name="Rectangle 3"/>
          <p:cNvSpPr>
            <a:spLocks noGrp="1" noChangeArrowheads="1"/>
          </p:cNvSpPr>
          <p:nvPr>
            <p:ph type="body" idx="1"/>
          </p:nvPr>
        </p:nvSpPr>
        <p:spPr>
          <a:xfrm>
            <a:off x="457200" y="1600200"/>
            <a:ext cx="8229600" cy="4876800"/>
          </a:xfrm>
        </p:spPr>
        <p:txBody>
          <a:bodyPr>
            <a:normAutofit/>
          </a:bodyPr>
          <a:lstStyle/>
          <a:p>
            <a:pPr marL="0" indent="0"/>
            <a:r>
              <a:rPr lang="en-US" dirty="0"/>
              <a:t> </a:t>
            </a:r>
            <a:r>
              <a:rPr lang="en-US" b="1" dirty="0" smtClean="0"/>
              <a:t>Apply image segmentation using Otsu’s method on the given input image </a:t>
            </a:r>
            <a:endParaRPr lang="en-US" dirty="0"/>
          </a:p>
        </p:txBody>
      </p:sp>
      <p:pic>
        <p:nvPicPr>
          <p:cNvPr id="2" name="Picture 1"/>
          <p:cNvPicPr>
            <a:picLocks noChangeAspect="1"/>
          </p:cNvPicPr>
          <p:nvPr/>
        </p:nvPicPr>
        <p:blipFill>
          <a:blip r:embed="rId3"/>
          <a:stretch>
            <a:fillRect/>
          </a:stretch>
        </p:blipFill>
        <p:spPr>
          <a:xfrm>
            <a:off x="2209800" y="2743200"/>
            <a:ext cx="4505325" cy="3352800"/>
          </a:xfrm>
          <a:prstGeom prst="rect">
            <a:avLst/>
          </a:prstGeom>
        </p:spPr>
      </p:pic>
    </p:spTree>
    <p:extLst>
      <p:ext uri="{BB962C8B-B14F-4D97-AF65-F5344CB8AC3E}">
        <p14:creationId xmlns:p14="http://schemas.microsoft.com/office/powerpoint/2010/main" val="10208457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IE" smtClean="0"/>
              <a:t>Point Detection</a:t>
            </a:r>
          </a:p>
        </p:txBody>
      </p:sp>
      <p:pic>
        <p:nvPicPr>
          <p:cNvPr id="8195" name="Picture 6"/>
          <p:cNvPicPr>
            <a:picLocks noGrp="1" noChangeAspect="1" noChangeArrowheads="1"/>
          </p:cNvPicPr>
          <p:nvPr>
            <p:ph type="body" idx="1"/>
          </p:nvPr>
        </p:nvPicPr>
        <p:blipFill>
          <a:blip r:embed="rId3"/>
          <a:srcRect l="55266" r="22093" b="64934"/>
          <a:stretch>
            <a:fillRect/>
          </a:stretch>
        </p:blipFill>
        <p:spPr>
          <a:xfrm>
            <a:off x="3206750" y="2538413"/>
            <a:ext cx="2728913" cy="2336800"/>
          </a:xfrm>
          <a:noFill/>
        </p:spPr>
      </p:pic>
      <p:sp>
        <p:nvSpPr>
          <p:cNvPr id="8196" name="Rectangle 11"/>
          <p:cNvSpPr>
            <a:spLocks noChangeArrowheads="1"/>
          </p:cNvSpPr>
          <p:nvPr/>
        </p:nvSpPr>
        <p:spPr bwMode="auto">
          <a:xfrm>
            <a:off x="457200" y="1333500"/>
            <a:ext cx="8229600" cy="5524500"/>
          </a:xfrm>
          <a:prstGeom prst="rect">
            <a:avLst/>
          </a:prstGeom>
          <a:noFill/>
          <a:ln w="9525">
            <a:noFill/>
            <a:miter lim="800000"/>
            <a:headEnd/>
            <a:tailEnd/>
          </a:ln>
        </p:spPr>
        <p:txBody>
          <a:bodyPr/>
          <a:lstStyle/>
          <a:p>
            <a:pPr>
              <a:spcBef>
                <a:spcPct val="20000"/>
              </a:spcBef>
            </a:pPr>
            <a:r>
              <a:rPr lang="en-IE" sz="3200"/>
              <a:t>Point detection can be achieved simply using the mask below:</a:t>
            </a:r>
          </a:p>
          <a:p>
            <a:pPr>
              <a:spcBef>
                <a:spcPct val="20000"/>
              </a:spcBef>
            </a:pPr>
            <a:endParaRPr lang="en-IE" sz="3200"/>
          </a:p>
          <a:p>
            <a:pPr>
              <a:spcBef>
                <a:spcPct val="20000"/>
              </a:spcBef>
            </a:pPr>
            <a:endParaRPr lang="en-IE" sz="3200"/>
          </a:p>
          <a:p>
            <a:pPr>
              <a:spcBef>
                <a:spcPct val="20000"/>
              </a:spcBef>
            </a:pPr>
            <a:endParaRPr lang="en-IE" sz="3200"/>
          </a:p>
          <a:p>
            <a:pPr>
              <a:spcBef>
                <a:spcPct val="20000"/>
              </a:spcBef>
            </a:pPr>
            <a:endParaRPr lang="en-IE" sz="4400"/>
          </a:p>
          <a:p>
            <a:pPr>
              <a:spcBef>
                <a:spcPct val="20000"/>
              </a:spcBef>
            </a:pPr>
            <a:r>
              <a:rPr lang="en-IE" sz="3200"/>
              <a:t>Points are detected at those pixels in the subsequent filtered image that are above a set threshold</a:t>
            </a:r>
          </a:p>
        </p:txBody>
      </p:sp>
      <p:grpSp>
        <p:nvGrpSpPr>
          <p:cNvPr id="2" name="Group 12"/>
          <p:cNvGrpSpPr>
            <a:grpSpLocks/>
          </p:cNvGrpSpPr>
          <p:nvPr/>
        </p:nvGrpSpPr>
        <p:grpSpPr bwMode="auto">
          <a:xfrm>
            <a:off x="-3175" y="1631950"/>
            <a:ext cx="260350" cy="5229225"/>
            <a:chOff x="-2" y="1034"/>
            <a:chExt cx="164" cy="3294"/>
          </a:xfrm>
        </p:grpSpPr>
        <p:pic>
          <p:nvPicPr>
            <p:cNvPr id="8198" name="Picture 13"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8199" name="Rectangle 14"/>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IE" dirty="0" smtClean="0"/>
              <a:t>Otsu’s Method Solved Example</a:t>
            </a:r>
          </a:p>
        </p:txBody>
      </p:sp>
      <p:sp>
        <p:nvSpPr>
          <p:cNvPr id="7171" name="Rectangle 3"/>
          <p:cNvSpPr>
            <a:spLocks noGrp="1" noChangeArrowheads="1"/>
          </p:cNvSpPr>
          <p:nvPr>
            <p:ph type="body" idx="1"/>
          </p:nvPr>
        </p:nvSpPr>
        <p:spPr>
          <a:xfrm>
            <a:off x="457200" y="1600200"/>
            <a:ext cx="8229600" cy="4876800"/>
          </a:xfrm>
        </p:spPr>
        <p:txBody>
          <a:bodyPr>
            <a:normAutofit/>
          </a:bodyPr>
          <a:lstStyle/>
          <a:p>
            <a:pPr marL="0" indent="0"/>
            <a:r>
              <a:rPr lang="en-US" dirty="0"/>
              <a:t>Step 1- Compute the Grayscale Histogram</a:t>
            </a:r>
          </a:p>
        </p:txBody>
      </p:sp>
      <p:pic>
        <p:nvPicPr>
          <p:cNvPr id="3" name="Picture 2"/>
          <p:cNvPicPr>
            <a:picLocks noChangeAspect="1"/>
          </p:cNvPicPr>
          <p:nvPr/>
        </p:nvPicPr>
        <p:blipFill>
          <a:blip r:embed="rId3"/>
          <a:stretch>
            <a:fillRect/>
          </a:stretch>
        </p:blipFill>
        <p:spPr>
          <a:xfrm>
            <a:off x="482009" y="2590800"/>
            <a:ext cx="8260814" cy="3124200"/>
          </a:xfrm>
          <a:prstGeom prst="rect">
            <a:avLst/>
          </a:prstGeom>
        </p:spPr>
      </p:pic>
    </p:spTree>
    <p:extLst>
      <p:ext uri="{BB962C8B-B14F-4D97-AF65-F5344CB8AC3E}">
        <p14:creationId xmlns:p14="http://schemas.microsoft.com/office/powerpoint/2010/main" val="32480614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IE" dirty="0" smtClean="0"/>
              <a:t>Otsu’s Method Solved Example</a:t>
            </a:r>
          </a:p>
        </p:txBody>
      </p:sp>
      <p:sp>
        <p:nvSpPr>
          <p:cNvPr id="7171" name="Rectangle 3"/>
          <p:cNvSpPr>
            <a:spLocks noGrp="1" noChangeArrowheads="1"/>
          </p:cNvSpPr>
          <p:nvPr>
            <p:ph type="body" idx="1"/>
          </p:nvPr>
        </p:nvSpPr>
        <p:spPr>
          <a:xfrm>
            <a:off x="457200" y="1600200"/>
            <a:ext cx="8229600" cy="4876800"/>
          </a:xfrm>
        </p:spPr>
        <p:txBody>
          <a:bodyPr>
            <a:normAutofit/>
          </a:bodyPr>
          <a:lstStyle/>
          <a:p>
            <a:pPr marL="0" indent="0"/>
            <a:r>
              <a:rPr lang="en-US" dirty="0"/>
              <a:t>Step </a:t>
            </a:r>
            <a:r>
              <a:rPr lang="en-US" dirty="0" smtClean="0"/>
              <a:t>2- Compute CDF </a:t>
            </a:r>
            <a:r>
              <a:rPr lang="en-US" dirty="0"/>
              <a:t>for foreground and background</a:t>
            </a:r>
            <a:r>
              <a:rPr lang="en-US" dirty="0" smtClean="0"/>
              <a:t> ( Considering Each gray level as mid point separating foreground and background)</a:t>
            </a:r>
          </a:p>
          <a:p>
            <a:pPr marL="0" indent="0"/>
            <a:r>
              <a:rPr lang="en-US" dirty="0" err="1" smtClean="0"/>
              <a:t>Eg</a:t>
            </a:r>
            <a:r>
              <a:rPr lang="en-US" dirty="0" smtClean="0"/>
              <a:t>- For gray level 2</a:t>
            </a:r>
            <a:endParaRPr lang="en-US" dirty="0"/>
          </a:p>
        </p:txBody>
      </p:sp>
      <p:pic>
        <p:nvPicPr>
          <p:cNvPr id="2" name="Picture 1"/>
          <p:cNvPicPr>
            <a:picLocks noChangeAspect="1"/>
          </p:cNvPicPr>
          <p:nvPr/>
        </p:nvPicPr>
        <p:blipFill>
          <a:blip r:embed="rId3"/>
          <a:stretch>
            <a:fillRect/>
          </a:stretch>
        </p:blipFill>
        <p:spPr>
          <a:xfrm>
            <a:off x="1295400" y="3924300"/>
            <a:ext cx="6091670" cy="2552700"/>
          </a:xfrm>
          <a:prstGeom prst="rect">
            <a:avLst/>
          </a:prstGeom>
        </p:spPr>
      </p:pic>
    </p:spTree>
    <p:extLst>
      <p:ext uri="{BB962C8B-B14F-4D97-AF65-F5344CB8AC3E}">
        <p14:creationId xmlns:p14="http://schemas.microsoft.com/office/powerpoint/2010/main" val="645501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IE" dirty="0" smtClean="0"/>
              <a:t>Otsu’s Method Solved Example</a:t>
            </a:r>
          </a:p>
        </p:txBody>
      </p:sp>
      <p:sp>
        <p:nvSpPr>
          <p:cNvPr id="7171" name="Rectangle 3"/>
          <p:cNvSpPr>
            <a:spLocks noGrp="1" noChangeArrowheads="1"/>
          </p:cNvSpPr>
          <p:nvPr>
            <p:ph type="body" idx="1"/>
          </p:nvPr>
        </p:nvSpPr>
        <p:spPr>
          <a:xfrm>
            <a:off x="457200" y="1600200"/>
            <a:ext cx="8229600" cy="4876800"/>
          </a:xfrm>
        </p:spPr>
        <p:txBody>
          <a:bodyPr>
            <a:normAutofit/>
          </a:bodyPr>
          <a:lstStyle/>
          <a:p>
            <a:pPr marL="0" indent="0"/>
            <a:r>
              <a:rPr lang="en-US" dirty="0"/>
              <a:t>Step </a:t>
            </a:r>
            <a:r>
              <a:rPr lang="en-US" dirty="0" smtClean="0"/>
              <a:t>2- Compute CDF for foreground and background ( Considering Each gray level as mid point separating foreground and background)</a:t>
            </a:r>
          </a:p>
        </p:txBody>
      </p:sp>
      <p:pic>
        <p:nvPicPr>
          <p:cNvPr id="3" name="Picture 2"/>
          <p:cNvPicPr>
            <a:picLocks noChangeAspect="1"/>
          </p:cNvPicPr>
          <p:nvPr/>
        </p:nvPicPr>
        <p:blipFill>
          <a:blip r:embed="rId3"/>
          <a:stretch>
            <a:fillRect/>
          </a:stretch>
        </p:blipFill>
        <p:spPr>
          <a:xfrm>
            <a:off x="623887" y="3429000"/>
            <a:ext cx="7896225" cy="933450"/>
          </a:xfrm>
          <a:prstGeom prst="rect">
            <a:avLst/>
          </a:prstGeom>
        </p:spPr>
      </p:pic>
      <p:pic>
        <p:nvPicPr>
          <p:cNvPr id="4" name="Picture 3"/>
          <p:cNvPicPr>
            <a:picLocks noChangeAspect="1"/>
          </p:cNvPicPr>
          <p:nvPr/>
        </p:nvPicPr>
        <p:blipFill>
          <a:blip r:embed="rId4"/>
          <a:stretch>
            <a:fillRect/>
          </a:stretch>
        </p:blipFill>
        <p:spPr>
          <a:xfrm>
            <a:off x="576927" y="4362450"/>
            <a:ext cx="7934325" cy="514350"/>
          </a:xfrm>
          <a:prstGeom prst="rect">
            <a:avLst/>
          </a:prstGeom>
        </p:spPr>
      </p:pic>
    </p:spTree>
    <p:extLst>
      <p:ext uri="{BB962C8B-B14F-4D97-AF65-F5344CB8AC3E}">
        <p14:creationId xmlns:p14="http://schemas.microsoft.com/office/powerpoint/2010/main" val="26846466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IE" dirty="0" smtClean="0"/>
              <a:t>Otsu’s Method Solved Example</a:t>
            </a:r>
          </a:p>
        </p:txBody>
      </p:sp>
      <p:sp>
        <p:nvSpPr>
          <p:cNvPr id="7171" name="Rectangle 3"/>
          <p:cNvSpPr>
            <a:spLocks noGrp="1" noChangeArrowheads="1"/>
          </p:cNvSpPr>
          <p:nvPr>
            <p:ph type="body" idx="1"/>
          </p:nvPr>
        </p:nvSpPr>
        <p:spPr>
          <a:xfrm>
            <a:off x="457200" y="1600200"/>
            <a:ext cx="8229600" cy="4876800"/>
          </a:xfrm>
        </p:spPr>
        <p:txBody>
          <a:bodyPr>
            <a:normAutofit/>
          </a:bodyPr>
          <a:lstStyle/>
          <a:p>
            <a:pPr marL="0" indent="0"/>
            <a:r>
              <a:rPr lang="en-US" sz="2400" dirty="0"/>
              <a:t>Step 3</a:t>
            </a:r>
            <a:r>
              <a:rPr lang="en-US" sz="2400" dirty="0" smtClean="0"/>
              <a:t>- </a:t>
            </a:r>
            <a:r>
              <a:rPr lang="en-US" sz="2400" dirty="0"/>
              <a:t>Compute the Mean Grayscale Intensity </a:t>
            </a:r>
            <a:r>
              <a:rPr lang="en-US" sz="2400" dirty="0" smtClean="0"/>
              <a:t>Value</a:t>
            </a:r>
            <a:r>
              <a:rPr lang="en-US" sz="2400" dirty="0"/>
              <a:t> for foreground and background ( Considering Each gray level as mid point separating foreground and background</a:t>
            </a:r>
            <a:r>
              <a:rPr lang="en-US" sz="2400" dirty="0" smtClean="0"/>
              <a:t>)</a:t>
            </a:r>
          </a:p>
          <a:p>
            <a:pPr marL="0" indent="0"/>
            <a:r>
              <a:rPr lang="en-US" sz="2400" dirty="0" err="1"/>
              <a:t>Eg</a:t>
            </a:r>
            <a:r>
              <a:rPr lang="en-US" sz="2400" dirty="0"/>
              <a:t>- For gray level 2</a:t>
            </a:r>
          </a:p>
          <a:p>
            <a:pPr marL="0" indent="0"/>
            <a:endParaRPr lang="en-US" dirty="0" smtClean="0"/>
          </a:p>
        </p:txBody>
      </p:sp>
      <p:pic>
        <p:nvPicPr>
          <p:cNvPr id="2" name="Picture 1"/>
          <p:cNvPicPr>
            <a:picLocks noChangeAspect="1"/>
          </p:cNvPicPr>
          <p:nvPr/>
        </p:nvPicPr>
        <p:blipFill>
          <a:blip r:embed="rId3"/>
          <a:stretch>
            <a:fillRect/>
          </a:stretch>
        </p:blipFill>
        <p:spPr>
          <a:xfrm>
            <a:off x="609600" y="3276600"/>
            <a:ext cx="7760867" cy="2419350"/>
          </a:xfrm>
          <a:prstGeom prst="rect">
            <a:avLst/>
          </a:prstGeom>
        </p:spPr>
      </p:pic>
      <p:pic>
        <p:nvPicPr>
          <p:cNvPr id="5" name="Picture 4"/>
          <p:cNvPicPr>
            <a:picLocks noChangeAspect="1"/>
          </p:cNvPicPr>
          <p:nvPr/>
        </p:nvPicPr>
        <p:blipFill>
          <a:blip r:embed="rId4"/>
          <a:stretch>
            <a:fillRect/>
          </a:stretch>
        </p:blipFill>
        <p:spPr>
          <a:xfrm>
            <a:off x="533400" y="5782340"/>
            <a:ext cx="8153400" cy="770860"/>
          </a:xfrm>
          <a:prstGeom prst="rect">
            <a:avLst/>
          </a:prstGeom>
        </p:spPr>
      </p:pic>
    </p:spTree>
    <p:extLst>
      <p:ext uri="{BB962C8B-B14F-4D97-AF65-F5344CB8AC3E}">
        <p14:creationId xmlns:p14="http://schemas.microsoft.com/office/powerpoint/2010/main" val="2751324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IE" dirty="0" smtClean="0"/>
              <a:t>Otsu’s Method Solved Example</a:t>
            </a:r>
          </a:p>
        </p:txBody>
      </p:sp>
      <p:sp>
        <p:nvSpPr>
          <p:cNvPr id="7171" name="Rectangle 3"/>
          <p:cNvSpPr>
            <a:spLocks noGrp="1" noChangeArrowheads="1"/>
          </p:cNvSpPr>
          <p:nvPr>
            <p:ph type="body" idx="1"/>
          </p:nvPr>
        </p:nvSpPr>
        <p:spPr>
          <a:xfrm>
            <a:off x="457200" y="1600200"/>
            <a:ext cx="8229600" cy="4876800"/>
          </a:xfrm>
        </p:spPr>
        <p:txBody>
          <a:bodyPr>
            <a:normAutofit/>
          </a:bodyPr>
          <a:lstStyle/>
          <a:p>
            <a:pPr marL="0" indent="0"/>
            <a:r>
              <a:rPr lang="en-US" sz="2400" dirty="0"/>
              <a:t>Step 3</a:t>
            </a:r>
            <a:r>
              <a:rPr lang="en-US" sz="2400" dirty="0" smtClean="0"/>
              <a:t>- </a:t>
            </a:r>
            <a:r>
              <a:rPr lang="en-US" sz="2400" dirty="0"/>
              <a:t>Compute the Mean Grayscale Intensity </a:t>
            </a:r>
            <a:r>
              <a:rPr lang="en-US" sz="2400" dirty="0" smtClean="0"/>
              <a:t>Value</a:t>
            </a:r>
            <a:r>
              <a:rPr lang="en-US" sz="2400" dirty="0"/>
              <a:t> for foreground and background ( Considering Each gray level as mid point separating foreground and background</a:t>
            </a:r>
            <a:r>
              <a:rPr lang="en-US" sz="2400" dirty="0" smtClean="0"/>
              <a:t>)</a:t>
            </a:r>
          </a:p>
          <a:p>
            <a:pPr marL="0" indent="0"/>
            <a:endParaRPr lang="en-US" dirty="0" smtClean="0"/>
          </a:p>
        </p:txBody>
      </p:sp>
      <p:pic>
        <p:nvPicPr>
          <p:cNvPr id="3" name="Picture 2"/>
          <p:cNvPicPr>
            <a:picLocks noChangeAspect="1"/>
          </p:cNvPicPr>
          <p:nvPr/>
        </p:nvPicPr>
        <p:blipFill>
          <a:blip r:embed="rId3"/>
          <a:stretch>
            <a:fillRect/>
          </a:stretch>
        </p:blipFill>
        <p:spPr>
          <a:xfrm>
            <a:off x="571500" y="2971800"/>
            <a:ext cx="8001000" cy="2514600"/>
          </a:xfrm>
          <a:prstGeom prst="rect">
            <a:avLst/>
          </a:prstGeom>
        </p:spPr>
      </p:pic>
    </p:spTree>
    <p:extLst>
      <p:ext uri="{BB962C8B-B14F-4D97-AF65-F5344CB8AC3E}">
        <p14:creationId xmlns:p14="http://schemas.microsoft.com/office/powerpoint/2010/main" val="367785346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IE" dirty="0" smtClean="0"/>
              <a:t>Otsu’s Method Solved Example</a:t>
            </a:r>
          </a:p>
        </p:txBody>
      </p:sp>
      <p:sp>
        <p:nvSpPr>
          <p:cNvPr id="7171" name="Rectangle 3"/>
          <p:cNvSpPr>
            <a:spLocks noGrp="1" noChangeArrowheads="1"/>
          </p:cNvSpPr>
          <p:nvPr>
            <p:ph type="body" idx="1"/>
          </p:nvPr>
        </p:nvSpPr>
        <p:spPr>
          <a:xfrm>
            <a:off x="457200" y="1600200"/>
            <a:ext cx="8229600" cy="4876800"/>
          </a:xfrm>
        </p:spPr>
        <p:txBody>
          <a:bodyPr>
            <a:normAutofit/>
          </a:bodyPr>
          <a:lstStyle/>
          <a:p>
            <a:pPr marL="0" indent="0"/>
            <a:r>
              <a:rPr lang="en-US" sz="2000" dirty="0"/>
              <a:t>Step </a:t>
            </a:r>
            <a:r>
              <a:rPr lang="en-US" sz="2000" dirty="0" smtClean="0"/>
              <a:t>4-  </a:t>
            </a:r>
            <a:r>
              <a:rPr lang="en-US" sz="2000" dirty="0"/>
              <a:t>Compute the Between-Class Variance for Each Possible Threshold </a:t>
            </a:r>
            <a:r>
              <a:rPr lang="en-US" sz="2000" dirty="0" smtClean="0"/>
              <a:t>Value using the CDF and mean</a:t>
            </a:r>
          </a:p>
          <a:p>
            <a:pPr marL="0" indent="0"/>
            <a:endParaRPr lang="en-US" sz="2000" dirty="0"/>
          </a:p>
          <a:p>
            <a:pPr marL="0" indent="0"/>
            <a:endParaRPr lang="en-US" sz="2000" dirty="0" smtClean="0"/>
          </a:p>
          <a:p>
            <a:pPr marL="0" indent="0"/>
            <a:r>
              <a:rPr lang="en-US" sz="2000" dirty="0" err="1"/>
              <a:t>Eg</a:t>
            </a:r>
            <a:r>
              <a:rPr lang="en-US" sz="2000" dirty="0"/>
              <a:t>- For gray level 2</a:t>
            </a:r>
          </a:p>
          <a:p>
            <a:pPr marL="0" indent="0"/>
            <a:endParaRPr lang="en-US" sz="2400" dirty="0" smtClean="0"/>
          </a:p>
          <a:p>
            <a:pPr marL="0" indent="0"/>
            <a:endParaRPr lang="en-US" dirty="0" smtClean="0"/>
          </a:p>
        </p:txBody>
      </p:sp>
      <p:pic>
        <p:nvPicPr>
          <p:cNvPr id="2" name="Picture 1"/>
          <p:cNvPicPr>
            <a:picLocks noChangeAspect="1"/>
          </p:cNvPicPr>
          <p:nvPr/>
        </p:nvPicPr>
        <p:blipFill>
          <a:blip r:embed="rId3"/>
          <a:stretch>
            <a:fillRect/>
          </a:stretch>
        </p:blipFill>
        <p:spPr>
          <a:xfrm>
            <a:off x="2895600" y="2286000"/>
            <a:ext cx="3019425" cy="600075"/>
          </a:xfrm>
          <a:prstGeom prst="rect">
            <a:avLst/>
          </a:prstGeom>
        </p:spPr>
      </p:pic>
      <p:pic>
        <p:nvPicPr>
          <p:cNvPr id="4" name="Picture 3"/>
          <p:cNvPicPr>
            <a:picLocks noChangeAspect="1"/>
          </p:cNvPicPr>
          <p:nvPr/>
        </p:nvPicPr>
        <p:blipFill>
          <a:blip r:embed="rId4"/>
          <a:stretch>
            <a:fillRect/>
          </a:stretch>
        </p:blipFill>
        <p:spPr>
          <a:xfrm>
            <a:off x="505911" y="3429000"/>
            <a:ext cx="8180889" cy="3230562"/>
          </a:xfrm>
          <a:prstGeom prst="rect">
            <a:avLst/>
          </a:prstGeom>
        </p:spPr>
      </p:pic>
    </p:spTree>
    <p:extLst>
      <p:ext uri="{BB962C8B-B14F-4D97-AF65-F5344CB8AC3E}">
        <p14:creationId xmlns:p14="http://schemas.microsoft.com/office/powerpoint/2010/main" val="11389079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IE" dirty="0" smtClean="0"/>
              <a:t>Otsu’s Method Solved Example</a:t>
            </a:r>
          </a:p>
        </p:txBody>
      </p:sp>
      <p:sp>
        <p:nvSpPr>
          <p:cNvPr id="7171" name="Rectangle 3"/>
          <p:cNvSpPr>
            <a:spLocks noGrp="1" noChangeArrowheads="1"/>
          </p:cNvSpPr>
          <p:nvPr>
            <p:ph type="body" idx="1"/>
          </p:nvPr>
        </p:nvSpPr>
        <p:spPr>
          <a:xfrm>
            <a:off x="457200" y="1600200"/>
            <a:ext cx="8229600" cy="4876800"/>
          </a:xfrm>
        </p:spPr>
        <p:txBody>
          <a:bodyPr>
            <a:normAutofit fontScale="92500" lnSpcReduction="10000"/>
          </a:bodyPr>
          <a:lstStyle/>
          <a:p>
            <a:pPr marL="0" indent="0"/>
            <a:r>
              <a:rPr lang="en-US" sz="2000" dirty="0"/>
              <a:t>Step </a:t>
            </a:r>
            <a:r>
              <a:rPr lang="en-US" sz="2000" dirty="0" smtClean="0"/>
              <a:t>4-  </a:t>
            </a:r>
            <a:r>
              <a:rPr lang="en-US" sz="2000" dirty="0"/>
              <a:t>Compute the Between-Class Variance for Each Possible Threshold </a:t>
            </a:r>
            <a:r>
              <a:rPr lang="en-US" sz="2000" dirty="0" smtClean="0"/>
              <a:t>Value using the CDF and mean</a:t>
            </a:r>
          </a:p>
          <a:p>
            <a:pPr marL="0" indent="0"/>
            <a:endParaRPr lang="en-US" sz="2000" dirty="0"/>
          </a:p>
          <a:p>
            <a:pPr marL="0" indent="0"/>
            <a:endParaRPr lang="en-US" sz="2000" dirty="0" smtClean="0"/>
          </a:p>
          <a:p>
            <a:pPr marL="0" indent="0"/>
            <a:endParaRPr lang="en-US" sz="2000" dirty="0"/>
          </a:p>
          <a:p>
            <a:pPr marL="0" indent="0"/>
            <a:endParaRPr lang="en-US" sz="2000" dirty="0" smtClean="0"/>
          </a:p>
          <a:p>
            <a:pPr marL="0" indent="0"/>
            <a:endParaRPr lang="en-US" sz="2000" dirty="0"/>
          </a:p>
          <a:p>
            <a:pPr marL="0" indent="0"/>
            <a:endParaRPr lang="en-US" sz="2000" dirty="0" smtClean="0"/>
          </a:p>
          <a:p>
            <a:pPr marL="0" indent="0"/>
            <a:endParaRPr lang="en-US" sz="2000" dirty="0"/>
          </a:p>
          <a:p>
            <a:pPr marL="0" indent="0"/>
            <a:endParaRPr lang="en-US" sz="2000" dirty="0" smtClean="0"/>
          </a:p>
          <a:p>
            <a:pPr marL="0" indent="0"/>
            <a:endParaRPr lang="en-US" sz="2000" dirty="0"/>
          </a:p>
          <a:p>
            <a:pPr marL="0" indent="0"/>
            <a:endParaRPr lang="en-US" sz="2000" dirty="0" smtClean="0"/>
          </a:p>
          <a:p>
            <a:pPr marL="0" indent="0"/>
            <a:endParaRPr lang="en-US" sz="2000" b="1" dirty="0" smtClean="0"/>
          </a:p>
          <a:p>
            <a:pPr marL="0" indent="0"/>
            <a:r>
              <a:rPr lang="en-US" sz="2000" b="1" dirty="0" smtClean="0"/>
              <a:t>Highest Between Class- Variance is found for Gray Level 3. Therefore, Set Threshold=3</a:t>
            </a:r>
          </a:p>
          <a:p>
            <a:pPr marL="0" indent="0"/>
            <a:endParaRPr lang="en-US" sz="2400" dirty="0" smtClean="0"/>
          </a:p>
          <a:p>
            <a:pPr marL="0" indent="0"/>
            <a:endParaRPr lang="en-US" dirty="0" smtClean="0"/>
          </a:p>
        </p:txBody>
      </p:sp>
      <p:pic>
        <p:nvPicPr>
          <p:cNvPr id="3" name="Picture 2"/>
          <p:cNvPicPr>
            <a:picLocks noChangeAspect="1"/>
          </p:cNvPicPr>
          <p:nvPr/>
        </p:nvPicPr>
        <p:blipFill>
          <a:blip r:embed="rId3"/>
          <a:stretch>
            <a:fillRect/>
          </a:stretch>
        </p:blipFill>
        <p:spPr>
          <a:xfrm>
            <a:off x="611594" y="2438400"/>
            <a:ext cx="8048625" cy="2819400"/>
          </a:xfrm>
          <a:prstGeom prst="rect">
            <a:avLst/>
          </a:prstGeom>
        </p:spPr>
      </p:pic>
    </p:spTree>
    <p:extLst>
      <p:ext uri="{BB962C8B-B14F-4D97-AF65-F5344CB8AC3E}">
        <p14:creationId xmlns:p14="http://schemas.microsoft.com/office/powerpoint/2010/main" val="12170680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IE" dirty="0" smtClean="0"/>
              <a:t>Otsu’s Method Solved Example</a:t>
            </a:r>
          </a:p>
        </p:txBody>
      </p:sp>
      <p:sp>
        <p:nvSpPr>
          <p:cNvPr id="7171" name="Rectangle 3"/>
          <p:cNvSpPr>
            <a:spLocks noGrp="1" noChangeArrowheads="1"/>
          </p:cNvSpPr>
          <p:nvPr>
            <p:ph type="body" idx="1"/>
          </p:nvPr>
        </p:nvSpPr>
        <p:spPr>
          <a:xfrm>
            <a:off x="457200" y="1600200"/>
            <a:ext cx="8229600" cy="4876800"/>
          </a:xfrm>
        </p:spPr>
        <p:txBody>
          <a:bodyPr>
            <a:normAutofit/>
          </a:bodyPr>
          <a:lstStyle/>
          <a:p>
            <a:pPr marL="0" indent="0"/>
            <a:r>
              <a:rPr lang="en-US" sz="2000" dirty="0" smtClean="0"/>
              <a:t>Step 5- Set all pixel values &lt; Threshold to 0 and all pixel values &gt;= Threshold to 1. </a:t>
            </a:r>
          </a:p>
          <a:p>
            <a:pPr marL="0" indent="0"/>
            <a:endParaRPr lang="en-US" sz="2000" dirty="0"/>
          </a:p>
          <a:p>
            <a:pPr marL="0" indent="0"/>
            <a:endParaRPr lang="en-US" sz="2000" dirty="0" smtClean="0"/>
          </a:p>
          <a:p>
            <a:pPr marL="0" indent="0"/>
            <a:endParaRPr lang="en-US" sz="2000" dirty="0"/>
          </a:p>
          <a:p>
            <a:pPr marL="0" indent="0"/>
            <a:endParaRPr lang="en-US" sz="2000" dirty="0" smtClean="0"/>
          </a:p>
          <a:p>
            <a:pPr marL="0" indent="0"/>
            <a:endParaRPr lang="en-US" sz="2000" dirty="0"/>
          </a:p>
          <a:p>
            <a:pPr marL="0" indent="0"/>
            <a:endParaRPr lang="en-US" sz="2000" dirty="0" smtClean="0"/>
          </a:p>
          <a:p>
            <a:pPr marL="0" indent="0"/>
            <a:endParaRPr lang="en-US" sz="2000" dirty="0"/>
          </a:p>
          <a:p>
            <a:pPr marL="0" indent="0"/>
            <a:endParaRPr lang="en-US" sz="2000" dirty="0" smtClean="0"/>
          </a:p>
          <a:p>
            <a:pPr marL="0" indent="0"/>
            <a:endParaRPr lang="en-US" sz="2000" dirty="0"/>
          </a:p>
          <a:p>
            <a:pPr marL="0" indent="0"/>
            <a:endParaRPr lang="en-US" sz="2000" dirty="0" smtClean="0"/>
          </a:p>
          <a:p>
            <a:pPr marL="0" indent="0"/>
            <a:endParaRPr lang="en-US" sz="2000" b="1" dirty="0" smtClean="0"/>
          </a:p>
          <a:p>
            <a:pPr marL="0" indent="0"/>
            <a:endParaRPr lang="en-US" sz="2400" dirty="0" smtClean="0"/>
          </a:p>
          <a:p>
            <a:pPr marL="0" indent="0"/>
            <a:endParaRPr lang="en-US" dirty="0" smtClean="0"/>
          </a:p>
        </p:txBody>
      </p:sp>
      <p:pic>
        <p:nvPicPr>
          <p:cNvPr id="4" name="Picture 3"/>
          <p:cNvPicPr>
            <a:picLocks noChangeAspect="1"/>
          </p:cNvPicPr>
          <p:nvPr/>
        </p:nvPicPr>
        <p:blipFill rotWithShape="1">
          <a:blip r:embed="rId3"/>
          <a:srcRect r="53804"/>
          <a:stretch/>
        </p:blipFill>
        <p:spPr>
          <a:xfrm>
            <a:off x="4742121" y="2438400"/>
            <a:ext cx="3886200" cy="3524250"/>
          </a:xfrm>
          <a:prstGeom prst="rect">
            <a:avLst/>
          </a:prstGeom>
        </p:spPr>
      </p:pic>
      <p:pic>
        <p:nvPicPr>
          <p:cNvPr id="7" name="Picture 6"/>
          <p:cNvPicPr>
            <a:picLocks noChangeAspect="1"/>
          </p:cNvPicPr>
          <p:nvPr/>
        </p:nvPicPr>
        <p:blipFill>
          <a:blip r:embed="rId4"/>
          <a:stretch>
            <a:fillRect/>
          </a:stretch>
        </p:blipFill>
        <p:spPr>
          <a:xfrm>
            <a:off x="157052" y="2438400"/>
            <a:ext cx="4505325" cy="3524250"/>
          </a:xfrm>
          <a:prstGeom prst="rect">
            <a:avLst/>
          </a:prstGeom>
        </p:spPr>
      </p:pic>
    </p:spTree>
    <p:extLst>
      <p:ext uri="{BB962C8B-B14F-4D97-AF65-F5344CB8AC3E}">
        <p14:creationId xmlns:p14="http://schemas.microsoft.com/office/powerpoint/2010/main" val="32547972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IE" dirty="0" smtClean="0"/>
              <a:t>Practice Question</a:t>
            </a:r>
          </a:p>
        </p:txBody>
      </p:sp>
      <p:sp>
        <p:nvSpPr>
          <p:cNvPr id="7171" name="Rectangle 3"/>
          <p:cNvSpPr>
            <a:spLocks noGrp="1" noChangeArrowheads="1"/>
          </p:cNvSpPr>
          <p:nvPr>
            <p:ph type="body" idx="1"/>
          </p:nvPr>
        </p:nvSpPr>
        <p:spPr>
          <a:xfrm>
            <a:off x="457200" y="1600200"/>
            <a:ext cx="8229600" cy="4876800"/>
          </a:xfrm>
        </p:spPr>
        <p:txBody>
          <a:bodyPr>
            <a:normAutofit/>
          </a:bodyPr>
          <a:lstStyle/>
          <a:p>
            <a:pPr marL="0" indent="0"/>
            <a:endParaRPr lang="en-US" sz="2000" dirty="0"/>
          </a:p>
          <a:p>
            <a:pPr marL="0" indent="0"/>
            <a:endParaRPr lang="en-US" sz="2000" dirty="0" smtClean="0"/>
          </a:p>
          <a:p>
            <a:pPr marL="0" indent="0"/>
            <a:endParaRPr lang="en-US" sz="2000" dirty="0"/>
          </a:p>
          <a:p>
            <a:pPr marL="0" indent="0"/>
            <a:endParaRPr lang="en-US" sz="2000" dirty="0" smtClean="0"/>
          </a:p>
          <a:p>
            <a:pPr marL="0" indent="0"/>
            <a:endParaRPr lang="en-US" sz="2000" dirty="0"/>
          </a:p>
          <a:p>
            <a:pPr marL="0" indent="0"/>
            <a:endParaRPr lang="en-US" sz="2000" dirty="0" smtClean="0"/>
          </a:p>
          <a:p>
            <a:pPr marL="0" indent="0"/>
            <a:endParaRPr lang="en-US" sz="2000" dirty="0"/>
          </a:p>
          <a:p>
            <a:pPr marL="0" indent="0"/>
            <a:endParaRPr lang="en-US" sz="2000" dirty="0" smtClean="0"/>
          </a:p>
          <a:p>
            <a:pPr marL="0" indent="0"/>
            <a:endParaRPr lang="en-US" sz="2000" dirty="0"/>
          </a:p>
          <a:p>
            <a:pPr marL="0" indent="0"/>
            <a:endParaRPr lang="en-US" sz="2000" dirty="0" smtClean="0"/>
          </a:p>
          <a:p>
            <a:pPr marL="0" indent="0"/>
            <a:endParaRPr lang="en-US" sz="2000" b="1" dirty="0" smtClean="0"/>
          </a:p>
          <a:p>
            <a:pPr marL="0" indent="0"/>
            <a:endParaRPr lang="en-US" sz="2400" dirty="0" smtClean="0"/>
          </a:p>
          <a:p>
            <a:pPr marL="0" indent="0"/>
            <a:endParaRPr lang="en-US" dirty="0" smtClean="0"/>
          </a:p>
        </p:txBody>
      </p:sp>
      <p:pic>
        <p:nvPicPr>
          <p:cNvPr id="2" name="Picture 1"/>
          <p:cNvPicPr>
            <a:picLocks noChangeAspect="1"/>
          </p:cNvPicPr>
          <p:nvPr/>
        </p:nvPicPr>
        <p:blipFill>
          <a:blip r:embed="rId3"/>
          <a:stretch>
            <a:fillRect/>
          </a:stretch>
        </p:blipFill>
        <p:spPr>
          <a:xfrm>
            <a:off x="1143000" y="1371600"/>
            <a:ext cx="6629400" cy="4114800"/>
          </a:xfrm>
          <a:prstGeom prst="rect">
            <a:avLst/>
          </a:prstGeom>
        </p:spPr>
      </p:pic>
    </p:spTree>
    <p:extLst>
      <p:ext uri="{BB962C8B-B14F-4D97-AF65-F5344CB8AC3E}">
        <p14:creationId xmlns:p14="http://schemas.microsoft.com/office/powerpoint/2010/main" val="21318173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fontScale="90000"/>
          </a:bodyPr>
          <a:lstStyle/>
          <a:p>
            <a:r>
              <a:rPr lang="en-US" dirty="0"/>
              <a:t>Variable </a:t>
            </a:r>
            <a:r>
              <a:rPr lang="en-US" dirty="0" err="1"/>
              <a:t>Thresholding</a:t>
            </a:r>
            <a:r>
              <a:rPr lang="en-US" dirty="0"/>
              <a:t> Using Moving Averages </a:t>
            </a:r>
            <a:endParaRPr lang="en-IE" dirty="0" smtClean="0"/>
          </a:p>
        </p:txBody>
      </p:sp>
      <p:sp>
        <p:nvSpPr>
          <p:cNvPr id="7171" name="Rectangle 3"/>
          <p:cNvSpPr>
            <a:spLocks noGrp="1" noChangeArrowheads="1"/>
          </p:cNvSpPr>
          <p:nvPr>
            <p:ph type="body" idx="1"/>
          </p:nvPr>
        </p:nvSpPr>
        <p:spPr>
          <a:xfrm>
            <a:off x="457200" y="1600200"/>
            <a:ext cx="8229600" cy="4876800"/>
          </a:xfrm>
        </p:spPr>
        <p:txBody>
          <a:bodyPr>
            <a:normAutofit/>
          </a:bodyPr>
          <a:lstStyle/>
          <a:p>
            <a:pPr marL="0" indent="0"/>
            <a:r>
              <a:rPr lang="en-US" sz="2000" dirty="0" err="1">
                <a:latin typeface="Times New Roman" panose="02020603050405020304" pitchFamily="18" charset="0"/>
                <a:cs typeface="Times New Roman" panose="02020603050405020304" pitchFamily="18" charset="0"/>
              </a:rPr>
              <a:t>Thresholding</a:t>
            </a:r>
            <a:r>
              <a:rPr lang="en-US" sz="2000" dirty="0">
                <a:latin typeface="Times New Roman" panose="02020603050405020304" pitchFamily="18" charset="0"/>
                <a:cs typeface="Times New Roman" panose="02020603050405020304" pitchFamily="18" charset="0"/>
              </a:rPr>
              <a:t> based on moving averages works well when the objects are small with respect to the image size </a:t>
            </a:r>
          </a:p>
          <a:p>
            <a:pPr marL="0" indent="0"/>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Quite useful in document processing </a:t>
            </a:r>
          </a:p>
          <a:p>
            <a:pPr marL="0" indent="0"/>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scanning (moving) typically is carried out line by line in zigzag pattern to reduce illumination bias</a:t>
            </a:r>
          </a:p>
          <a:p>
            <a:pPr marL="0" indent="0"/>
            <a:endParaRPr lang="en-US" sz="2000" dirty="0"/>
          </a:p>
          <a:p>
            <a:pPr marL="0" indent="0"/>
            <a:endParaRPr lang="en-US" sz="2000" dirty="0" smtClean="0"/>
          </a:p>
          <a:p>
            <a:pPr marL="0" indent="0">
              <a:buNone/>
            </a:pPr>
            <a:endParaRPr lang="en-US" sz="2000" dirty="0"/>
          </a:p>
          <a:p>
            <a:pPr marL="0" indent="0"/>
            <a:endParaRPr lang="en-US" sz="2000" dirty="0" smtClean="0"/>
          </a:p>
          <a:p>
            <a:pPr marL="0" indent="0"/>
            <a:endParaRPr lang="en-US" sz="2000" dirty="0"/>
          </a:p>
          <a:p>
            <a:pPr marL="0" indent="0"/>
            <a:endParaRPr lang="en-US" sz="2000" dirty="0" smtClean="0"/>
          </a:p>
          <a:p>
            <a:pPr marL="0" indent="0"/>
            <a:endParaRPr lang="en-US" sz="2000" dirty="0"/>
          </a:p>
          <a:p>
            <a:pPr marL="0" indent="0"/>
            <a:endParaRPr lang="en-US" sz="2000" dirty="0" smtClean="0"/>
          </a:p>
          <a:p>
            <a:pPr marL="0" indent="0"/>
            <a:endParaRPr lang="en-US" sz="2000" dirty="0"/>
          </a:p>
          <a:p>
            <a:pPr marL="0" indent="0"/>
            <a:endParaRPr lang="en-US" sz="2000" dirty="0" smtClean="0"/>
          </a:p>
          <a:p>
            <a:pPr marL="0" indent="0"/>
            <a:endParaRPr lang="en-US" sz="2000" b="1" dirty="0" smtClean="0"/>
          </a:p>
          <a:p>
            <a:pPr marL="0" indent="0"/>
            <a:endParaRPr lang="en-US" sz="2400" dirty="0" smtClean="0"/>
          </a:p>
          <a:p>
            <a:pPr marL="0" indent="0"/>
            <a:endParaRPr lang="en-US" dirty="0" smtClean="0"/>
          </a:p>
        </p:txBody>
      </p:sp>
      <p:sp>
        <p:nvSpPr>
          <p:cNvPr id="3" name="Rectangle 2"/>
          <p:cNvSpPr/>
          <p:nvPr/>
        </p:nvSpPr>
        <p:spPr>
          <a:xfrm>
            <a:off x="990600" y="2551837"/>
            <a:ext cx="7315200" cy="369332"/>
          </a:xfrm>
          <a:prstGeom prst="rect">
            <a:avLst/>
          </a:prstGeom>
        </p:spPr>
        <p:txBody>
          <a:bodyPr wrap="square">
            <a:spAutoFit/>
          </a:bodyPr>
          <a:lstStyle/>
          <a:p>
            <a:endParaRPr lang="en-IN" dirty="0"/>
          </a:p>
        </p:txBody>
      </p:sp>
      <p:pic>
        <p:nvPicPr>
          <p:cNvPr id="4" name="Picture 3"/>
          <p:cNvPicPr>
            <a:picLocks noChangeAspect="1"/>
          </p:cNvPicPr>
          <p:nvPr/>
        </p:nvPicPr>
        <p:blipFill>
          <a:blip r:embed="rId3"/>
          <a:stretch>
            <a:fillRect/>
          </a:stretch>
        </p:blipFill>
        <p:spPr>
          <a:xfrm>
            <a:off x="457200" y="3352800"/>
            <a:ext cx="8001000" cy="2928937"/>
          </a:xfrm>
          <a:prstGeom prst="rect">
            <a:avLst/>
          </a:prstGeom>
        </p:spPr>
      </p:pic>
    </p:spTree>
    <p:extLst>
      <p:ext uri="{BB962C8B-B14F-4D97-AF65-F5344CB8AC3E}">
        <p14:creationId xmlns:p14="http://schemas.microsoft.com/office/powerpoint/2010/main" val="40520209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IE" smtClean="0"/>
              <a:t>Point Detection (cont…)</a:t>
            </a:r>
          </a:p>
        </p:txBody>
      </p:sp>
      <p:pic>
        <p:nvPicPr>
          <p:cNvPr id="9219" name="Picture 3"/>
          <p:cNvPicPr>
            <a:picLocks noGrp="1" noChangeAspect="1" noChangeArrowheads="1"/>
          </p:cNvPicPr>
          <p:nvPr>
            <p:ph type="body" idx="1"/>
          </p:nvPr>
        </p:nvPicPr>
        <p:blipFill>
          <a:blip r:embed="rId3"/>
          <a:srcRect t="35310" r="19421"/>
          <a:stretch>
            <a:fillRect/>
          </a:stretch>
        </p:blipFill>
        <p:spPr>
          <a:xfrm>
            <a:off x="471488" y="1827213"/>
            <a:ext cx="8401050" cy="3727450"/>
          </a:xfrm>
          <a:noFill/>
        </p:spPr>
      </p:pic>
      <p:grpSp>
        <p:nvGrpSpPr>
          <p:cNvPr id="2" name="Group 4"/>
          <p:cNvGrpSpPr>
            <a:grpSpLocks/>
          </p:cNvGrpSpPr>
          <p:nvPr/>
        </p:nvGrpSpPr>
        <p:grpSpPr bwMode="auto">
          <a:xfrm>
            <a:off x="-3175" y="1631950"/>
            <a:ext cx="260350" cy="5229225"/>
            <a:chOff x="-2" y="1034"/>
            <a:chExt cx="164" cy="3294"/>
          </a:xfrm>
        </p:grpSpPr>
        <p:pic>
          <p:nvPicPr>
            <p:cNvPr id="9227" name="Picture 5"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9228" name="Rectangle 6"/>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
        <p:nvSpPr>
          <p:cNvPr id="9221" name="Text Box 7"/>
          <p:cNvSpPr txBox="1">
            <a:spLocks noChangeArrowheads="1"/>
          </p:cNvSpPr>
          <p:nvPr/>
        </p:nvSpPr>
        <p:spPr bwMode="auto">
          <a:xfrm>
            <a:off x="866775" y="5505450"/>
            <a:ext cx="2062163" cy="762000"/>
          </a:xfrm>
          <a:prstGeom prst="rect">
            <a:avLst/>
          </a:prstGeom>
          <a:noFill/>
          <a:ln w="12700">
            <a:noFill/>
            <a:miter lim="800000"/>
            <a:headEnd/>
            <a:tailEnd/>
          </a:ln>
        </p:spPr>
        <p:txBody>
          <a:bodyPr>
            <a:spAutoFit/>
          </a:bodyPr>
          <a:lstStyle/>
          <a:p>
            <a:pPr algn="ctr"/>
            <a:r>
              <a:rPr lang="en-IE" sz="2200"/>
              <a:t>X-ray image of a turbine blade</a:t>
            </a:r>
          </a:p>
        </p:txBody>
      </p:sp>
      <p:sp>
        <p:nvSpPr>
          <p:cNvPr id="9222" name="Text Box 8"/>
          <p:cNvSpPr txBox="1">
            <a:spLocks noChangeArrowheads="1"/>
          </p:cNvSpPr>
          <p:nvPr/>
        </p:nvSpPr>
        <p:spPr bwMode="auto">
          <a:xfrm>
            <a:off x="3646488" y="5505450"/>
            <a:ext cx="2062162" cy="762000"/>
          </a:xfrm>
          <a:prstGeom prst="rect">
            <a:avLst/>
          </a:prstGeom>
          <a:noFill/>
          <a:ln w="12700">
            <a:noFill/>
            <a:miter lim="800000"/>
            <a:headEnd/>
            <a:tailEnd/>
          </a:ln>
        </p:spPr>
        <p:txBody>
          <a:bodyPr>
            <a:spAutoFit/>
          </a:bodyPr>
          <a:lstStyle/>
          <a:p>
            <a:pPr algn="ctr"/>
            <a:r>
              <a:rPr lang="en-IE" sz="2200"/>
              <a:t>Result of point detection</a:t>
            </a:r>
          </a:p>
        </p:txBody>
      </p:sp>
      <p:sp>
        <p:nvSpPr>
          <p:cNvPr id="9223" name="Text Box 9"/>
          <p:cNvSpPr txBox="1">
            <a:spLocks noChangeArrowheads="1"/>
          </p:cNvSpPr>
          <p:nvPr/>
        </p:nvSpPr>
        <p:spPr bwMode="auto">
          <a:xfrm>
            <a:off x="6427788" y="5505450"/>
            <a:ext cx="2062162" cy="762000"/>
          </a:xfrm>
          <a:prstGeom prst="rect">
            <a:avLst/>
          </a:prstGeom>
          <a:noFill/>
          <a:ln w="12700">
            <a:noFill/>
            <a:miter lim="800000"/>
            <a:headEnd/>
            <a:tailEnd/>
          </a:ln>
        </p:spPr>
        <p:txBody>
          <a:bodyPr>
            <a:spAutoFit/>
          </a:bodyPr>
          <a:lstStyle/>
          <a:p>
            <a:pPr algn="ctr"/>
            <a:r>
              <a:rPr lang="en-IE" sz="2200"/>
              <a:t>Result of thresholding</a:t>
            </a:r>
          </a:p>
        </p:txBody>
      </p:sp>
      <p:sp>
        <p:nvSpPr>
          <p:cNvPr id="187402" name="Oval 10"/>
          <p:cNvSpPr>
            <a:spLocks noChangeArrowheads="1"/>
          </p:cNvSpPr>
          <p:nvPr/>
        </p:nvSpPr>
        <p:spPr bwMode="auto">
          <a:xfrm>
            <a:off x="2435225" y="2743200"/>
            <a:ext cx="576263" cy="576263"/>
          </a:xfrm>
          <a:prstGeom prst="ellipse">
            <a:avLst/>
          </a:prstGeom>
          <a:noFill/>
          <a:ln w="76200">
            <a:solidFill>
              <a:srgbClr val="FF6600"/>
            </a:solidFill>
            <a:round/>
            <a:headEnd/>
            <a:tailEnd/>
          </a:ln>
        </p:spPr>
        <p:txBody>
          <a:bodyPr wrap="none" anchor="ctr"/>
          <a:lstStyle/>
          <a:p>
            <a:endParaRPr lang="en-US"/>
          </a:p>
        </p:txBody>
      </p:sp>
      <p:sp>
        <p:nvSpPr>
          <p:cNvPr id="187403" name="Oval 11"/>
          <p:cNvSpPr>
            <a:spLocks noChangeArrowheads="1"/>
          </p:cNvSpPr>
          <p:nvPr/>
        </p:nvSpPr>
        <p:spPr bwMode="auto">
          <a:xfrm>
            <a:off x="5130800" y="2743200"/>
            <a:ext cx="576263" cy="576263"/>
          </a:xfrm>
          <a:prstGeom prst="ellipse">
            <a:avLst/>
          </a:prstGeom>
          <a:noFill/>
          <a:ln w="76200">
            <a:solidFill>
              <a:srgbClr val="FF6600"/>
            </a:solidFill>
            <a:round/>
            <a:headEnd/>
            <a:tailEnd/>
          </a:ln>
        </p:spPr>
        <p:txBody>
          <a:bodyPr wrap="none" anchor="ctr"/>
          <a:lstStyle/>
          <a:p>
            <a:endParaRPr lang="en-US"/>
          </a:p>
        </p:txBody>
      </p:sp>
      <p:sp>
        <p:nvSpPr>
          <p:cNvPr id="187404" name="Oval 12"/>
          <p:cNvSpPr>
            <a:spLocks noChangeArrowheads="1"/>
          </p:cNvSpPr>
          <p:nvPr/>
        </p:nvSpPr>
        <p:spPr bwMode="auto">
          <a:xfrm>
            <a:off x="7912100" y="2743200"/>
            <a:ext cx="576263" cy="576263"/>
          </a:xfrm>
          <a:prstGeom prst="ellipse">
            <a:avLst/>
          </a:prstGeom>
          <a:noFill/>
          <a:ln w="76200">
            <a:solidFill>
              <a:srgbClr val="FF6600"/>
            </a:solidFill>
            <a:round/>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4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74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74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2" grpId="0" animBg="1"/>
      <p:bldP spid="187403" grpId="0" animBg="1"/>
      <p:bldP spid="18740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fontScale="90000"/>
          </a:bodyPr>
          <a:lstStyle/>
          <a:p>
            <a:r>
              <a:rPr lang="en-US" dirty="0"/>
              <a:t>Variable </a:t>
            </a:r>
            <a:r>
              <a:rPr lang="en-US" dirty="0" err="1"/>
              <a:t>Thresholding</a:t>
            </a:r>
            <a:r>
              <a:rPr lang="en-US" dirty="0"/>
              <a:t> Using Moving Averages </a:t>
            </a:r>
            <a:endParaRPr lang="en-IE" dirty="0" smtClean="0"/>
          </a:p>
        </p:txBody>
      </p:sp>
      <p:sp>
        <p:nvSpPr>
          <p:cNvPr id="3" name="Rectangle 2"/>
          <p:cNvSpPr/>
          <p:nvPr/>
        </p:nvSpPr>
        <p:spPr>
          <a:xfrm>
            <a:off x="990600" y="2551837"/>
            <a:ext cx="7315200" cy="369332"/>
          </a:xfrm>
          <a:prstGeom prst="rect">
            <a:avLst/>
          </a:prstGeom>
        </p:spPr>
        <p:txBody>
          <a:bodyPr wrap="square">
            <a:spAutoFit/>
          </a:bodyPr>
          <a:lstStyle/>
          <a:p>
            <a:endParaRPr lang="en-IN" dirty="0"/>
          </a:p>
        </p:txBody>
      </p:sp>
      <p:pic>
        <p:nvPicPr>
          <p:cNvPr id="5" name="Picture 4"/>
          <p:cNvPicPr>
            <a:picLocks noChangeAspect="1"/>
          </p:cNvPicPr>
          <p:nvPr/>
        </p:nvPicPr>
        <p:blipFill>
          <a:blip r:embed="rId3"/>
          <a:stretch>
            <a:fillRect/>
          </a:stretch>
        </p:blipFill>
        <p:spPr>
          <a:xfrm>
            <a:off x="609600" y="1693515"/>
            <a:ext cx="7543800" cy="2085975"/>
          </a:xfrm>
          <a:prstGeom prst="rect">
            <a:avLst/>
          </a:prstGeom>
        </p:spPr>
      </p:pic>
      <p:pic>
        <p:nvPicPr>
          <p:cNvPr id="6" name="Picture 5"/>
          <p:cNvPicPr>
            <a:picLocks noChangeAspect="1"/>
          </p:cNvPicPr>
          <p:nvPr/>
        </p:nvPicPr>
        <p:blipFill>
          <a:blip r:embed="rId4"/>
          <a:stretch>
            <a:fillRect/>
          </a:stretch>
        </p:blipFill>
        <p:spPr>
          <a:xfrm>
            <a:off x="361950" y="3766073"/>
            <a:ext cx="8572500" cy="2609850"/>
          </a:xfrm>
          <a:prstGeom prst="rect">
            <a:avLst/>
          </a:prstGeom>
        </p:spPr>
      </p:pic>
    </p:spTree>
    <p:extLst>
      <p:ext uri="{BB962C8B-B14F-4D97-AF65-F5344CB8AC3E}">
        <p14:creationId xmlns:p14="http://schemas.microsoft.com/office/powerpoint/2010/main" val="38135144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fontScale="90000"/>
          </a:bodyPr>
          <a:lstStyle/>
          <a:p>
            <a:r>
              <a:rPr lang="en-US" dirty="0"/>
              <a:t>Variable </a:t>
            </a:r>
            <a:r>
              <a:rPr lang="en-US" dirty="0" err="1"/>
              <a:t>Thresholding</a:t>
            </a:r>
            <a:r>
              <a:rPr lang="en-US" dirty="0"/>
              <a:t> Using Moving Averages </a:t>
            </a:r>
            <a:endParaRPr lang="en-IE" dirty="0" smtClean="0"/>
          </a:p>
        </p:txBody>
      </p:sp>
      <p:sp>
        <p:nvSpPr>
          <p:cNvPr id="3" name="Rectangle 2"/>
          <p:cNvSpPr/>
          <p:nvPr/>
        </p:nvSpPr>
        <p:spPr>
          <a:xfrm>
            <a:off x="990600" y="2551837"/>
            <a:ext cx="7315200" cy="369332"/>
          </a:xfrm>
          <a:prstGeom prst="rect">
            <a:avLst/>
          </a:prstGeom>
        </p:spPr>
        <p:txBody>
          <a:bodyPr wrap="square">
            <a:spAutoFit/>
          </a:bodyPr>
          <a:lstStyle/>
          <a:p>
            <a:endParaRPr lang="en-IN" dirty="0"/>
          </a:p>
        </p:txBody>
      </p:sp>
      <p:pic>
        <p:nvPicPr>
          <p:cNvPr id="2" name="Picture 1"/>
          <p:cNvPicPr>
            <a:picLocks noChangeAspect="1"/>
          </p:cNvPicPr>
          <p:nvPr/>
        </p:nvPicPr>
        <p:blipFill>
          <a:blip r:embed="rId3"/>
          <a:stretch>
            <a:fillRect/>
          </a:stretch>
        </p:blipFill>
        <p:spPr>
          <a:xfrm>
            <a:off x="350043" y="1752600"/>
            <a:ext cx="8596313" cy="3562350"/>
          </a:xfrm>
          <a:prstGeom prst="rect">
            <a:avLst/>
          </a:prstGeom>
        </p:spPr>
      </p:pic>
    </p:spTree>
    <p:extLst>
      <p:ext uri="{BB962C8B-B14F-4D97-AF65-F5344CB8AC3E}">
        <p14:creationId xmlns:p14="http://schemas.microsoft.com/office/powerpoint/2010/main" val="44024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IE" smtClean="0"/>
              <a:t>Line Detection</a:t>
            </a:r>
          </a:p>
        </p:txBody>
      </p:sp>
      <p:sp>
        <p:nvSpPr>
          <p:cNvPr id="10243" name="Rectangle 3"/>
          <p:cNvSpPr>
            <a:spLocks noGrp="1" noChangeArrowheads="1"/>
          </p:cNvSpPr>
          <p:nvPr>
            <p:ph type="body" idx="1"/>
          </p:nvPr>
        </p:nvSpPr>
        <p:spPr/>
        <p:txBody>
          <a:bodyPr/>
          <a:lstStyle/>
          <a:p>
            <a:pPr marL="0" indent="0" eaLnBrk="1" hangingPunct="1"/>
            <a:r>
              <a:rPr lang="en-IE" smtClean="0"/>
              <a:t>The next level of complexity is to try to detect lines</a:t>
            </a:r>
          </a:p>
          <a:p>
            <a:pPr marL="0" indent="0" eaLnBrk="1" hangingPunct="1"/>
            <a:r>
              <a:rPr lang="en-IE" smtClean="0"/>
              <a:t>The masks below will extract lines that are one pixel thick and running in a particular direction</a:t>
            </a:r>
          </a:p>
        </p:txBody>
      </p:sp>
      <p:pic>
        <p:nvPicPr>
          <p:cNvPr id="10244" name="Picture 4"/>
          <p:cNvPicPr>
            <a:picLocks noChangeAspect="1" noChangeArrowheads="1"/>
          </p:cNvPicPr>
          <p:nvPr/>
        </p:nvPicPr>
        <p:blipFill>
          <a:blip r:embed="rId3"/>
          <a:srcRect l="19888"/>
          <a:stretch>
            <a:fillRect/>
          </a:stretch>
        </p:blipFill>
        <p:spPr bwMode="auto">
          <a:xfrm>
            <a:off x="473075" y="4095750"/>
            <a:ext cx="8272463" cy="2365375"/>
          </a:xfrm>
          <a:prstGeom prst="rect">
            <a:avLst/>
          </a:prstGeom>
          <a:noFill/>
          <a:ln w="9525">
            <a:noFill/>
            <a:miter lim="800000"/>
            <a:headEnd/>
            <a:tailEnd/>
          </a:ln>
        </p:spPr>
      </p:pic>
      <p:grpSp>
        <p:nvGrpSpPr>
          <p:cNvPr id="2" name="Group 5"/>
          <p:cNvGrpSpPr>
            <a:grpSpLocks/>
          </p:cNvGrpSpPr>
          <p:nvPr/>
        </p:nvGrpSpPr>
        <p:grpSpPr bwMode="auto">
          <a:xfrm>
            <a:off x="-3175" y="1631950"/>
            <a:ext cx="260350" cy="5229225"/>
            <a:chOff x="-2" y="1034"/>
            <a:chExt cx="164" cy="3294"/>
          </a:xfrm>
        </p:grpSpPr>
        <p:pic>
          <p:nvPicPr>
            <p:cNvPr id="10246" name="Picture 6"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10247"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IE" smtClean="0"/>
              <a:t>Line Detection (cont…)</a:t>
            </a:r>
          </a:p>
        </p:txBody>
      </p:sp>
      <p:pic>
        <p:nvPicPr>
          <p:cNvPr id="11267" name="Picture 5"/>
          <p:cNvPicPr>
            <a:picLocks noChangeAspect="1" noChangeArrowheads="1"/>
          </p:cNvPicPr>
          <p:nvPr/>
        </p:nvPicPr>
        <p:blipFill>
          <a:blip r:embed="rId3"/>
          <a:srcRect r="19385"/>
          <a:stretch>
            <a:fillRect/>
          </a:stretch>
        </p:blipFill>
        <p:spPr bwMode="auto">
          <a:xfrm>
            <a:off x="2170113" y="1947863"/>
            <a:ext cx="4813300" cy="4791075"/>
          </a:xfrm>
          <a:prstGeom prst="rect">
            <a:avLst/>
          </a:prstGeom>
          <a:noFill/>
          <a:ln w="9525">
            <a:noFill/>
            <a:miter lim="800000"/>
            <a:headEnd/>
            <a:tailEnd/>
          </a:ln>
        </p:spPr>
      </p:pic>
      <p:grpSp>
        <p:nvGrpSpPr>
          <p:cNvPr id="2" name="Group 6"/>
          <p:cNvGrpSpPr>
            <a:grpSpLocks/>
          </p:cNvGrpSpPr>
          <p:nvPr/>
        </p:nvGrpSpPr>
        <p:grpSpPr bwMode="auto">
          <a:xfrm>
            <a:off x="-3175" y="1631950"/>
            <a:ext cx="260350" cy="5229225"/>
            <a:chOff x="-2" y="1034"/>
            <a:chExt cx="164" cy="3294"/>
          </a:xfrm>
        </p:grpSpPr>
        <p:pic>
          <p:nvPicPr>
            <p:cNvPr id="11272" name="Picture 7"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11273" name="Rectangle 8"/>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
        <p:nvSpPr>
          <p:cNvPr id="11269" name="Text Box 9"/>
          <p:cNvSpPr txBox="1">
            <a:spLocks noChangeArrowheads="1"/>
          </p:cNvSpPr>
          <p:nvPr/>
        </p:nvSpPr>
        <p:spPr bwMode="auto">
          <a:xfrm>
            <a:off x="2744788" y="1244600"/>
            <a:ext cx="3625850" cy="762000"/>
          </a:xfrm>
          <a:prstGeom prst="rect">
            <a:avLst/>
          </a:prstGeom>
          <a:noFill/>
          <a:ln w="12700">
            <a:noFill/>
            <a:miter lim="800000"/>
            <a:headEnd/>
            <a:tailEnd/>
          </a:ln>
        </p:spPr>
        <p:txBody>
          <a:bodyPr>
            <a:spAutoFit/>
          </a:bodyPr>
          <a:lstStyle/>
          <a:p>
            <a:pPr algn="ctr"/>
            <a:r>
              <a:rPr lang="en-IE" sz="2200"/>
              <a:t>Binary image of a wire bond mask</a:t>
            </a:r>
          </a:p>
        </p:txBody>
      </p:sp>
      <p:sp>
        <p:nvSpPr>
          <p:cNvPr id="11270" name="Text Box 10"/>
          <p:cNvSpPr txBox="1">
            <a:spLocks noChangeArrowheads="1"/>
          </p:cNvSpPr>
          <p:nvPr/>
        </p:nvSpPr>
        <p:spPr bwMode="auto">
          <a:xfrm>
            <a:off x="180975" y="4810125"/>
            <a:ext cx="2008188" cy="1431925"/>
          </a:xfrm>
          <a:prstGeom prst="rect">
            <a:avLst/>
          </a:prstGeom>
          <a:noFill/>
          <a:ln w="12700">
            <a:noFill/>
            <a:miter lim="800000"/>
            <a:headEnd/>
            <a:tailEnd/>
          </a:ln>
        </p:spPr>
        <p:txBody>
          <a:bodyPr>
            <a:spAutoFit/>
          </a:bodyPr>
          <a:lstStyle/>
          <a:p>
            <a:pPr algn="r"/>
            <a:r>
              <a:rPr lang="en-IE" sz="2200"/>
              <a:t>After processing with -45</a:t>
            </a:r>
            <a:r>
              <a:rPr lang="en-US" sz="2200">
                <a:cs typeface="Arial" charset="0"/>
              </a:rPr>
              <a:t>° line detector</a:t>
            </a:r>
          </a:p>
        </p:txBody>
      </p:sp>
      <p:sp>
        <p:nvSpPr>
          <p:cNvPr id="11271" name="Text Box 11"/>
          <p:cNvSpPr txBox="1">
            <a:spLocks noChangeArrowheads="1"/>
          </p:cNvSpPr>
          <p:nvPr/>
        </p:nvSpPr>
        <p:spPr bwMode="auto">
          <a:xfrm>
            <a:off x="6929438" y="4976813"/>
            <a:ext cx="2008187" cy="1096962"/>
          </a:xfrm>
          <a:prstGeom prst="rect">
            <a:avLst/>
          </a:prstGeom>
          <a:noFill/>
          <a:ln w="12700">
            <a:noFill/>
            <a:miter lim="800000"/>
            <a:headEnd/>
            <a:tailEnd/>
          </a:ln>
        </p:spPr>
        <p:txBody>
          <a:bodyPr>
            <a:spAutoFit/>
          </a:bodyPr>
          <a:lstStyle/>
          <a:p>
            <a:r>
              <a:rPr lang="en-IE" sz="2200"/>
              <a:t>Result of thresholding filtering result</a:t>
            </a:r>
            <a:endParaRPr lang="en-US" sz="2200">
              <a:cs typeface="Arial"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1944</TotalTime>
  <Words>1641</Words>
  <Application>Microsoft Office PowerPoint</Application>
  <PresentationFormat>On-screen Show (4:3)</PresentationFormat>
  <Paragraphs>328</Paragraphs>
  <Slides>71</Slides>
  <Notes>69</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76" baseType="lpstr">
      <vt:lpstr>Arial</vt:lpstr>
      <vt:lpstr>Calibri</vt:lpstr>
      <vt:lpstr>Times New Roman</vt:lpstr>
      <vt:lpstr>Office Theme</vt:lpstr>
      <vt:lpstr>CorelPhotoPaint.Image.11</vt:lpstr>
      <vt:lpstr>Chapter 6</vt:lpstr>
      <vt:lpstr>The Segmentation Problem</vt:lpstr>
      <vt:lpstr>Segmentation Examples</vt:lpstr>
      <vt:lpstr>Image Segmentation</vt:lpstr>
      <vt:lpstr>Discontinuity Based Approach</vt:lpstr>
      <vt:lpstr>Point Detection</vt:lpstr>
      <vt:lpstr>Point Detection (cont…)</vt:lpstr>
      <vt:lpstr>Line Detection</vt:lpstr>
      <vt:lpstr>Line Detection (cont…)</vt:lpstr>
      <vt:lpstr>Edge Detection</vt:lpstr>
      <vt:lpstr>Edges &amp; Derivatives</vt:lpstr>
      <vt:lpstr>Derivatives &amp; Noise</vt:lpstr>
      <vt:lpstr>Types of Image Segmentation Techniques</vt:lpstr>
      <vt:lpstr>Edge Based Segmentation</vt:lpstr>
      <vt:lpstr>Edge Detection Example</vt:lpstr>
      <vt:lpstr>Edge Detection Example</vt:lpstr>
      <vt:lpstr>Edge Detection Example</vt:lpstr>
      <vt:lpstr>Edge Detection Example</vt:lpstr>
      <vt:lpstr>Edge Detection Example</vt:lpstr>
      <vt:lpstr>Applying Edge Detectors</vt:lpstr>
      <vt:lpstr>Edge Detection Solved Problems</vt:lpstr>
      <vt:lpstr>Edge Detection Solved Problems</vt:lpstr>
      <vt:lpstr>Edge Detection Solved Problems</vt:lpstr>
      <vt:lpstr>Edge Detection Solved Problems</vt:lpstr>
      <vt:lpstr>Edge Detection Solved Problems</vt:lpstr>
      <vt:lpstr>Edge Detection Solved Problems</vt:lpstr>
      <vt:lpstr>Edge Detection Solved Problems</vt:lpstr>
      <vt:lpstr>Edge Detection Solved Problems</vt:lpstr>
      <vt:lpstr>Edge Detection Solved Problems</vt:lpstr>
      <vt:lpstr>Edge Detection Solved Problems</vt:lpstr>
      <vt:lpstr>Edge Detection Solved Problems</vt:lpstr>
      <vt:lpstr>Edge Detection Problems</vt:lpstr>
      <vt:lpstr>Edge Detection Example With Smoothing</vt:lpstr>
      <vt:lpstr>Laplacian Edge Detection ( 2nd Derivative Operator)</vt:lpstr>
      <vt:lpstr>Laplacian Edge Detection</vt:lpstr>
      <vt:lpstr>Laplacian Edge Detection</vt:lpstr>
      <vt:lpstr>Laplacian of Gaussian Mask</vt:lpstr>
      <vt:lpstr>Hough Transform</vt:lpstr>
      <vt:lpstr>Hough Transform Working</vt:lpstr>
      <vt:lpstr>Hough Transform</vt:lpstr>
      <vt:lpstr>Hough Transform</vt:lpstr>
      <vt:lpstr>Hough Transform</vt:lpstr>
      <vt:lpstr>Hough Transform Practice Problem</vt:lpstr>
      <vt:lpstr>Hough Transform</vt:lpstr>
      <vt:lpstr>Region Based Segmentation</vt:lpstr>
      <vt:lpstr>Region Growing Approach</vt:lpstr>
      <vt:lpstr>Region Growing Approach</vt:lpstr>
      <vt:lpstr>Region Growing Approach</vt:lpstr>
      <vt:lpstr>Region Growing Approach</vt:lpstr>
      <vt:lpstr>Region Growing Approach</vt:lpstr>
      <vt:lpstr>Region Splitting and Merging Approach</vt:lpstr>
      <vt:lpstr>Region Splitting and Merging Approach</vt:lpstr>
      <vt:lpstr>Region Splitting and Merging Approach</vt:lpstr>
      <vt:lpstr>Region Splitting and Merging Approach</vt:lpstr>
      <vt:lpstr>Thresholding Segmentation</vt:lpstr>
      <vt:lpstr>Thresholding Segmentation</vt:lpstr>
      <vt:lpstr>Thresholding Segmentation</vt:lpstr>
      <vt:lpstr>PowerPoint Presentation</vt:lpstr>
      <vt:lpstr>Otsu’s Method Solved Example</vt:lpstr>
      <vt:lpstr>Otsu’s Method Solved Example</vt:lpstr>
      <vt:lpstr>Otsu’s Method Solved Example</vt:lpstr>
      <vt:lpstr>Otsu’s Method Solved Example</vt:lpstr>
      <vt:lpstr>Otsu’s Method Solved Example</vt:lpstr>
      <vt:lpstr>Otsu’s Method Solved Example</vt:lpstr>
      <vt:lpstr>Otsu’s Method Solved Example</vt:lpstr>
      <vt:lpstr>Otsu’s Method Solved Example</vt:lpstr>
      <vt:lpstr>Otsu’s Method Solved Example</vt:lpstr>
      <vt:lpstr>Practice Question</vt:lpstr>
      <vt:lpstr>Variable Thresholding Using Moving Averages </vt:lpstr>
      <vt:lpstr>Variable Thresholding Using Moving Averages </vt:lpstr>
      <vt:lpstr>Variable Thresholding Using Moving Averages </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dc:title>
  <dc:creator>Ruhina Karani</dc:creator>
  <cp:lastModifiedBy>Ruhina Karani</cp:lastModifiedBy>
  <cp:revision>187</cp:revision>
  <dcterms:created xsi:type="dcterms:W3CDTF">2019-09-07T05:20:38Z</dcterms:created>
  <dcterms:modified xsi:type="dcterms:W3CDTF">2024-10-17T07:54:04Z</dcterms:modified>
</cp:coreProperties>
</file>